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66" d="100"/>
          <a:sy n="66" d="100"/>
        </p:scale>
        <p:origin x="128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161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F2B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548640" y="543876"/>
            <a:ext cx="3543300" cy="17726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Loop Community Application</a:t>
            </a:r>
            <a:endParaRPr lang="en-US" sz="4000" b="1" dirty="0"/>
          </a:p>
        </p:txBody>
      </p:sp>
      <p:sp>
        <p:nvSpPr>
          <p:cNvPr id="6" name="Text 1"/>
          <p:cNvSpPr/>
          <p:nvPr/>
        </p:nvSpPr>
        <p:spPr>
          <a:xfrm>
            <a:off x="548640" y="1417320"/>
            <a:ext cx="43891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4400" dirty="0"/>
          </a:p>
        </p:txBody>
      </p:sp>
      <p:sp>
        <p:nvSpPr>
          <p:cNvPr id="7" name="Text 2"/>
          <p:cNvSpPr/>
          <p:nvPr/>
        </p:nvSpPr>
        <p:spPr>
          <a:xfrm>
            <a:off x="548640" y="2468880"/>
            <a:ext cx="4389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4ECD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 the Connected Age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548640" y="2834640"/>
            <a:ext cx="43891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FAFA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From fragmented WhatsApp villages to a thriving digital community — smart society management powered by RiVirtual.</a:t>
            </a:r>
            <a:endParaRPr lang="en-US" sz="1300" dirty="0"/>
          </a:p>
        </p:txBody>
      </p:sp>
      <p:sp>
        <p:nvSpPr>
          <p:cNvPr id="9" name="Shape 4"/>
          <p:cNvSpPr/>
          <p:nvPr/>
        </p:nvSpPr>
        <p:spPr>
          <a:xfrm>
            <a:off x="548640" y="3703320"/>
            <a:ext cx="4389120" cy="640080"/>
          </a:xfrm>
          <a:prstGeom prst="rect">
            <a:avLst/>
          </a:prstGeom>
          <a:solidFill>
            <a:srgbClr val="1B5E3B">
              <a:alpha val="70000"/>
            </a:srgbClr>
          </a:solidFill>
          <a:ln w="6350">
            <a:solidFill>
              <a:srgbClr val="2A9D8F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0" name="Text 5"/>
          <p:cNvSpPr/>
          <p:nvPr/>
        </p:nvSpPr>
        <p:spPr>
          <a:xfrm>
            <a:off x="685800" y="3794760"/>
            <a:ext cx="4114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E9C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1.5 months  </a:t>
            </a:r>
            <a:r>
              <a:rPr lang="en-US" sz="1100" dirty="0">
                <a:solidFill>
                  <a:srgbClr val="4ECD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|  </a:t>
            </a:r>
            <a:r>
              <a:rPr lang="en-US" sz="1100" b="1" dirty="0">
                <a:solidFill>
                  <a:srgbClr val="E9C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34+ screens  </a:t>
            </a:r>
            <a:r>
              <a:rPr lang="en-US" sz="1100" dirty="0">
                <a:solidFill>
                  <a:srgbClr val="4ECD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|  </a:t>
            </a:r>
            <a:r>
              <a:rPr lang="en-US" sz="1100" b="1" dirty="0">
                <a:solidFill>
                  <a:srgbClr val="E9C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 disciplines</a:t>
            </a:r>
            <a:endParaRPr lang="en-US" sz="1100" dirty="0"/>
          </a:p>
        </p:txBody>
      </p:sp>
      <p:sp>
        <p:nvSpPr>
          <p:cNvPr id="11" name="Text 6"/>
          <p:cNvSpPr/>
          <p:nvPr/>
        </p:nvSpPr>
        <p:spPr>
          <a:xfrm>
            <a:off x="548640" y="461772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Product Architect  ·  UX Strategist  ·  UI Designer  ·  PRD Author</a:t>
            </a:r>
            <a:endParaRPr lang="en-US" sz="900" dirty="0"/>
          </a:p>
        </p:txBody>
      </p:sp>
      <p:pic>
        <p:nvPicPr>
          <p:cNvPr id="13" name="Picture 12" descr="A logo with a house in the center&#10;&#10;AI-generated content may be incorrect.">
            <a:extLst>
              <a:ext uri="{FF2B5EF4-FFF2-40B4-BE49-F238E27FC236}">
                <a16:creationId xmlns:a16="http://schemas.microsoft.com/office/drawing/2014/main" id="{450F65FD-46E9-9BD8-FFAB-C893036EE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175" y="543876"/>
            <a:ext cx="2867025" cy="2867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4892040"/>
          </a:xfrm>
          <a:prstGeom prst="rect">
            <a:avLst/>
          </a:prstGeom>
          <a:solidFill>
            <a:srgbClr val="2A9D8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" name="Text 1"/>
          <p:cNvSpPr/>
          <p:nvPr/>
        </p:nvSpPr>
        <p:spPr>
          <a:xfrm>
            <a:off x="457200" y="643128"/>
            <a:ext cx="3078480" cy="1394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5E3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Complete Screen Inventory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491203" y="2125980"/>
            <a:ext cx="2560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Loop Application Screens — Launch, Onboarding, Resident, Security &amp; Admin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4161660" y="113936"/>
            <a:ext cx="3244980" cy="4778104"/>
          </a:xfrm>
          <a:prstGeom prst="rect">
            <a:avLst/>
          </a:prstGeom>
          <a:solidFill>
            <a:srgbClr val="FFFFFF"/>
          </a:solidFill>
          <a:ln w="6350">
            <a:solidFill>
              <a:srgbClr val="D8E8DC"/>
            </a:solidFill>
            <a:prstDash val="solid"/>
          </a:ln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pic>
        <p:nvPicPr>
          <p:cNvPr id="6" name="Image 0" descr="C:\Loop Application Casestudy\Loop Application screens\Loop_Application_Screens_render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242" y="159656"/>
            <a:ext cx="3019618" cy="459522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3606592" y="4535424"/>
            <a:ext cx="2242686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i="1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Loop Application Screens.pdf — 34+ hi-fi screens across 6 user journeys</a:t>
            </a:r>
            <a:endParaRPr lang="en-US" sz="800" dirty="0"/>
          </a:p>
        </p:txBody>
      </p:sp>
      <p:sp>
        <p:nvSpPr>
          <p:cNvPr id="8" name="Shape 5"/>
          <p:cNvSpPr/>
          <p:nvPr/>
        </p:nvSpPr>
        <p:spPr>
          <a:xfrm>
            <a:off x="0" y="4892040"/>
            <a:ext cx="9144000" cy="265176"/>
          </a:xfrm>
          <a:prstGeom prst="rect">
            <a:avLst/>
          </a:prstGeom>
          <a:solidFill>
            <a:srgbClr val="1B5E3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9" name="Text 6"/>
          <p:cNvSpPr/>
          <p:nvPr/>
        </p:nvSpPr>
        <p:spPr>
          <a:xfrm>
            <a:off x="457200" y="4919472"/>
            <a:ext cx="7315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Loop Community  |  Powered by RiVirtual  |  PropTech Case Study</a:t>
            </a:r>
            <a:endParaRPr lang="en-US" sz="800" dirty="0"/>
          </a:p>
        </p:txBody>
      </p:sp>
      <p:sp>
        <p:nvSpPr>
          <p:cNvPr id="10" name="Text 7"/>
          <p:cNvSpPr/>
          <p:nvPr/>
        </p:nvSpPr>
        <p:spPr>
          <a:xfrm>
            <a:off x="8412480" y="4919472"/>
            <a:ext cx="457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E9C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4892040"/>
          </a:xfrm>
          <a:prstGeom prst="rect">
            <a:avLst/>
          </a:prstGeom>
          <a:solidFill>
            <a:srgbClr val="2A9D8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" name="Text 1"/>
          <p:cNvSpPr/>
          <p:nvPr/>
        </p:nvSpPr>
        <p:spPr>
          <a:xfrm>
            <a:off x="457200" y="32004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5E3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Hi-Fi Screens — Onboarding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457200" y="91440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Login / Sign Up / Account Setup — from Loop Application Full Screens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450445" y="1418234"/>
            <a:ext cx="1483865" cy="3152851"/>
          </a:xfrm>
          <a:prstGeom prst="roundRect">
            <a:avLst>
              <a:gd name="adj" fmla="val 3697"/>
            </a:avLst>
          </a:prstGeom>
          <a:solidFill>
            <a:srgbClr val="1A1A1A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pic>
        <p:nvPicPr>
          <p:cNvPr id="6" name="Image 0" descr="C:\Loop Application Casestudy\Loop Application full screens\Login scre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77" y="1445666"/>
            <a:ext cx="1429001" cy="3097987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386437" y="4561942"/>
            <a:ext cx="1611881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50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Login</a:t>
            </a:r>
            <a:endParaRPr lang="en-US" sz="650" dirty="0"/>
          </a:p>
        </p:txBody>
      </p:sp>
      <p:sp>
        <p:nvSpPr>
          <p:cNvPr id="8" name="Shape 5"/>
          <p:cNvSpPr/>
          <p:nvPr/>
        </p:nvSpPr>
        <p:spPr>
          <a:xfrm>
            <a:off x="2140256" y="1418234"/>
            <a:ext cx="1483865" cy="3152851"/>
          </a:xfrm>
          <a:prstGeom prst="roundRect">
            <a:avLst>
              <a:gd name="adj" fmla="val 3697"/>
            </a:avLst>
          </a:prstGeom>
          <a:solidFill>
            <a:srgbClr val="1A1A1A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pic>
        <p:nvPicPr>
          <p:cNvPr id="9" name="Image 1" descr="C:\Loop Application Casestudy\Loop Application full screens\OTP scre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7688" y="1445666"/>
            <a:ext cx="1429001" cy="3097987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2076248" y="4561942"/>
            <a:ext cx="1611881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50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OTP Verify</a:t>
            </a:r>
            <a:endParaRPr lang="en-US" sz="650" dirty="0"/>
          </a:p>
        </p:txBody>
      </p:sp>
      <p:sp>
        <p:nvSpPr>
          <p:cNvPr id="11" name="Shape 7"/>
          <p:cNvSpPr/>
          <p:nvPr/>
        </p:nvSpPr>
        <p:spPr>
          <a:xfrm>
            <a:off x="3830067" y="1418234"/>
            <a:ext cx="1483865" cy="3152851"/>
          </a:xfrm>
          <a:prstGeom prst="roundRect">
            <a:avLst>
              <a:gd name="adj" fmla="val 3697"/>
            </a:avLst>
          </a:prstGeom>
          <a:solidFill>
            <a:srgbClr val="1A1A1A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pic>
        <p:nvPicPr>
          <p:cNvPr id="12" name="Image 2" descr="C:\Loop Application Casestudy\Loop Application full screens\PersonDetails  scree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499" y="1445666"/>
            <a:ext cx="1429001" cy="3097987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3766059" y="4561942"/>
            <a:ext cx="1611881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50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Personal Details</a:t>
            </a:r>
            <a:endParaRPr lang="en-US" sz="650" dirty="0"/>
          </a:p>
        </p:txBody>
      </p:sp>
      <p:sp>
        <p:nvSpPr>
          <p:cNvPr id="14" name="Shape 9"/>
          <p:cNvSpPr/>
          <p:nvPr/>
        </p:nvSpPr>
        <p:spPr>
          <a:xfrm>
            <a:off x="5519879" y="1418234"/>
            <a:ext cx="1483865" cy="3152851"/>
          </a:xfrm>
          <a:prstGeom prst="roundRect">
            <a:avLst>
              <a:gd name="adj" fmla="val 3697"/>
            </a:avLst>
          </a:prstGeom>
          <a:solidFill>
            <a:srgbClr val="1A1A1A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pic>
        <p:nvPicPr>
          <p:cNvPr id="15" name="Image 3" descr="C:\Loop Application Casestudy\Loop Application full screens\Public Profile scree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7311" y="1445666"/>
            <a:ext cx="1429001" cy="3097987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5455871" y="4561942"/>
            <a:ext cx="1611881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50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Public Profile</a:t>
            </a:r>
            <a:endParaRPr lang="en-US" sz="650" dirty="0"/>
          </a:p>
        </p:txBody>
      </p:sp>
      <p:sp>
        <p:nvSpPr>
          <p:cNvPr id="17" name="Shape 11"/>
          <p:cNvSpPr/>
          <p:nvPr/>
        </p:nvSpPr>
        <p:spPr>
          <a:xfrm>
            <a:off x="7209690" y="1418234"/>
            <a:ext cx="1483865" cy="3152851"/>
          </a:xfrm>
          <a:prstGeom prst="roundRect">
            <a:avLst>
              <a:gd name="adj" fmla="val 3697"/>
            </a:avLst>
          </a:prstGeom>
          <a:solidFill>
            <a:srgbClr val="1A1A1A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pic>
        <p:nvPicPr>
          <p:cNvPr id="18" name="Image 4" descr="C:\Loop Application Casestudy\Loop Application full screens\Prefernces Notifivatio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7122" y="1445666"/>
            <a:ext cx="1429001" cy="3097987"/>
          </a:xfrm>
          <a:prstGeom prst="rect">
            <a:avLst/>
          </a:prstGeom>
        </p:spPr>
      </p:pic>
      <p:sp>
        <p:nvSpPr>
          <p:cNvPr id="19" name="Text 12"/>
          <p:cNvSpPr/>
          <p:nvPr/>
        </p:nvSpPr>
        <p:spPr>
          <a:xfrm>
            <a:off x="7145682" y="4561942"/>
            <a:ext cx="1611881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50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Notifications</a:t>
            </a:r>
            <a:endParaRPr lang="en-US" sz="650" dirty="0"/>
          </a:p>
        </p:txBody>
      </p:sp>
      <p:sp>
        <p:nvSpPr>
          <p:cNvPr id="20" name="Shape 13"/>
          <p:cNvSpPr/>
          <p:nvPr/>
        </p:nvSpPr>
        <p:spPr>
          <a:xfrm>
            <a:off x="0" y="4892040"/>
            <a:ext cx="9144000" cy="265176"/>
          </a:xfrm>
          <a:prstGeom prst="rect">
            <a:avLst/>
          </a:prstGeom>
          <a:solidFill>
            <a:srgbClr val="1B5E3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1" name="Text 14"/>
          <p:cNvSpPr/>
          <p:nvPr/>
        </p:nvSpPr>
        <p:spPr>
          <a:xfrm>
            <a:off x="457200" y="4919472"/>
            <a:ext cx="7315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Loop Community  |  Powered by RiVirtual  |  PropTech Case Study</a:t>
            </a:r>
            <a:endParaRPr lang="en-US" sz="800" dirty="0"/>
          </a:p>
        </p:txBody>
      </p:sp>
      <p:sp>
        <p:nvSpPr>
          <p:cNvPr id="22" name="Text 15"/>
          <p:cNvSpPr/>
          <p:nvPr/>
        </p:nvSpPr>
        <p:spPr>
          <a:xfrm>
            <a:off x="8412480" y="4919472"/>
            <a:ext cx="457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E9C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4892040"/>
          </a:xfrm>
          <a:prstGeom prst="rect">
            <a:avLst/>
          </a:prstGeom>
          <a:solidFill>
            <a:srgbClr val="2A9D8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" name="Text 1"/>
          <p:cNvSpPr/>
          <p:nvPr/>
        </p:nvSpPr>
        <p:spPr>
          <a:xfrm>
            <a:off x="457200" y="32004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5E3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Hi-Fi Screens — Community Setup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457200" y="91440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Community Creation &amp; Preferences — geofencing, details, confirmation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1013715" y="1418234"/>
            <a:ext cx="1483865" cy="3152851"/>
          </a:xfrm>
          <a:prstGeom prst="roundRect">
            <a:avLst>
              <a:gd name="adj" fmla="val 3697"/>
            </a:avLst>
          </a:prstGeom>
          <a:solidFill>
            <a:srgbClr val="1A1A1A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pic>
        <p:nvPicPr>
          <p:cNvPr id="6" name="Image 0" descr="C:\Loop Application Casestudy\Loop Application full screens\SET- Communi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147" y="1445666"/>
            <a:ext cx="1429001" cy="3097987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949707" y="4561942"/>
            <a:ext cx="1611881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50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Set Community</a:t>
            </a:r>
            <a:endParaRPr lang="en-US" sz="650" dirty="0"/>
          </a:p>
        </p:txBody>
      </p:sp>
      <p:sp>
        <p:nvSpPr>
          <p:cNvPr id="8" name="Shape 5"/>
          <p:cNvSpPr/>
          <p:nvPr/>
        </p:nvSpPr>
        <p:spPr>
          <a:xfrm>
            <a:off x="3830067" y="1418234"/>
            <a:ext cx="1483865" cy="3152851"/>
          </a:xfrm>
          <a:prstGeom prst="roundRect">
            <a:avLst>
              <a:gd name="adj" fmla="val 3697"/>
            </a:avLst>
          </a:prstGeom>
          <a:solidFill>
            <a:srgbClr val="1A1A1A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pic>
        <p:nvPicPr>
          <p:cNvPr id="9" name="Image 1" descr="C:\Loop Application Casestudy\Loop Application full screens\Community Detail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499" y="1445666"/>
            <a:ext cx="1429001" cy="3097987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3766059" y="4561942"/>
            <a:ext cx="1611881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50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Community Details</a:t>
            </a:r>
            <a:endParaRPr lang="en-US" sz="650" dirty="0"/>
          </a:p>
        </p:txBody>
      </p:sp>
      <p:sp>
        <p:nvSpPr>
          <p:cNvPr id="11" name="Shape 7"/>
          <p:cNvSpPr/>
          <p:nvPr/>
        </p:nvSpPr>
        <p:spPr>
          <a:xfrm>
            <a:off x="6646419" y="1418234"/>
            <a:ext cx="1483865" cy="3152851"/>
          </a:xfrm>
          <a:prstGeom prst="roundRect">
            <a:avLst>
              <a:gd name="adj" fmla="val 3697"/>
            </a:avLst>
          </a:prstGeom>
          <a:solidFill>
            <a:srgbClr val="1A1A1A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pic>
        <p:nvPicPr>
          <p:cNvPr id="12" name="Image 2" descr="C:\Loop Application Casestudy\Loop Application full screens\Confirm Communit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3851" y="1445666"/>
            <a:ext cx="1429001" cy="3097987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6582411" y="4561942"/>
            <a:ext cx="1611881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50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Confirm Community</a:t>
            </a:r>
            <a:endParaRPr lang="en-US" sz="650" dirty="0"/>
          </a:p>
        </p:txBody>
      </p:sp>
      <p:sp>
        <p:nvSpPr>
          <p:cNvPr id="14" name="Shape 9"/>
          <p:cNvSpPr/>
          <p:nvPr/>
        </p:nvSpPr>
        <p:spPr>
          <a:xfrm>
            <a:off x="0" y="4892040"/>
            <a:ext cx="9144000" cy="265176"/>
          </a:xfrm>
          <a:prstGeom prst="rect">
            <a:avLst/>
          </a:prstGeom>
          <a:solidFill>
            <a:srgbClr val="1B5E3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5" name="Text 10"/>
          <p:cNvSpPr/>
          <p:nvPr/>
        </p:nvSpPr>
        <p:spPr>
          <a:xfrm>
            <a:off x="457200" y="4919472"/>
            <a:ext cx="7315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Loop Community  |  Powered by RiVirtual  |  PropTech Case Study</a:t>
            </a:r>
            <a:endParaRPr lang="en-US" sz="800" dirty="0"/>
          </a:p>
        </p:txBody>
      </p:sp>
      <p:sp>
        <p:nvSpPr>
          <p:cNvPr id="16" name="Text 11"/>
          <p:cNvSpPr/>
          <p:nvPr/>
        </p:nvSpPr>
        <p:spPr>
          <a:xfrm>
            <a:off x="8412480" y="4919472"/>
            <a:ext cx="457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E9C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4892040"/>
          </a:xfrm>
          <a:prstGeom prst="rect">
            <a:avLst/>
          </a:prstGeom>
          <a:solidFill>
            <a:srgbClr val="2A9D8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" name="Text 1"/>
          <p:cNvSpPr/>
          <p:nvPr/>
        </p:nvSpPr>
        <p:spPr>
          <a:xfrm>
            <a:off x="457200" y="32004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5E3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Hi-Fi Screens — Resident Dashboard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457200" y="91440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Home screen and Dashboard (Resident) — quick actions, profile, settings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1013715" y="1418234"/>
            <a:ext cx="1483865" cy="3152851"/>
          </a:xfrm>
          <a:prstGeom prst="roundRect">
            <a:avLst>
              <a:gd name="adj" fmla="val 3697"/>
            </a:avLst>
          </a:prstGeom>
          <a:solidFill>
            <a:srgbClr val="1A1A1A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pic>
        <p:nvPicPr>
          <p:cNvPr id="6" name="Image 0" descr="C:\Loop Application Casestudy\Loop Application full screens\Ho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147" y="1445666"/>
            <a:ext cx="1429001" cy="3097987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949707" y="4561942"/>
            <a:ext cx="1611881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50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Home Dashboard</a:t>
            </a:r>
            <a:endParaRPr lang="en-US" sz="650" dirty="0"/>
          </a:p>
        </p:txBody>
      </p:sp>
      <p:sp>
        <p:nvSpPr>
          <p:cNvPr id="8" name="Shape 5"/>
          <p:cNvSpPr/>
          <p:nvPr/>
        </p:nvSpPr>
        <p:spPr>
          <a:xfrm>
            <a:off x="4018873" y="1418234"/>
            <a:ext cx="1106253" cy="3152851"/>
          </a:xfrm>
          <a:prstGeom prst="roundRect">
            <a:avLst>
              <a:gd name="adj" fmla="val 4959"/>
            </a:avLst>
          </a:prstGeom>
          <a:solidFill>
            <a:srgbClr val="1A1A1A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pic>
        <p:nvPicPr>
          <p:cNvPr id="9" name="Image 1" descr="C:\Loop Application Casestudy\Loop Application full screens\My profi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305" y="1445666"/>
            <a:ext cx="1051389" cy="3097987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3954865" y="4561942"/>
            <a:ext cx="1234269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50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My Profile</a:t>
            </a:r>
            <a:endParaRPr lang="en-US" sz="650" dirty="0"/>
          </a:p>
        </p:txBody>
      </p:sp>
      <p:sp>
        <p:nvSpPr>
          <p:cNvPr id="11" name="Shape 7"/>
          <p:cNvSpPr/>
          <p:nvPr/>
        </p:nvSpPr>
        <p:spPr>
          <a:xfrm>
            <a:off x="6904582" y="1418234"/>
            <a:ext cx="967539" cy="3152851"/>
          </a:xfrm>
          <a:prstGeom prst="roundRect">
            <a:avLst>
              <a:gd name="adj" fmla="val 5670"/>
            </a:avLst>
          </a:prstGeom>
          <a:solidFill>
            <a:srgbClr val="1A1A1A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pic>
        <p:nvPicPr>
          <p:cNvPr id="12" name="Image 2" descr="C:\Loop Application Casestudy\Loop Application full screens\Setting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2014" y="1445666"/>
            <a:ext cx="912675" cy="3097987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6840574" y="4561942"/>
            <a:ext cx="1095555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50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Settings</a:t>
            </a:r>
            <a:endParaRPr lang="en-US" sz="650" dirty="0"/>
          </a:p>
        </p:txBody>
      </p:sp>
      <p:sp>
        <p:nvSpPr>
          <p:cNvPr id="14" name="Shape 9"/>
          <p:cNvSpPr/>
          <p:nvPr/>
        </p:nvSpPr>
        <p:spPr>
          <a:xfrm>
            <a:off x="0" y="4892040"/>
            <a:ext cx="9144000" cy="265176"/>
          </a:xfrm>
          <a:prstGeom prst="rect">
            <a:avLst/>
          </a:prstGeom>
          <a:solidFill>
            <a:srgbClr val="1B5E3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5" name="Text 10"/>
          <p:cNvSpPr/>
          <p:nvPr/>
        </p:nvSpPr>
        <p:spPr>
          <a:xfrm>
            <a:off x="457200" y="4919472"/>
            <a:ext cx="7315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Loop Community  |  Powered by RiVirtual  |  PropTech Case Study</a:t>
            </a:r>
            <a:endParaRPr lang="en-US" sz="800" dirty="0"/>
          </a:p>
        </p:txBody>
      </p:sp>
      <p:sp>
        <p:nvSpPr>
          <p:cNvPr id="16" name="Text 11"/>
          <p:cNvSpPr/>
          <p:nvPr/>
        </p:nvSpPr>
        <p:spPr>
          <a:xfrm>
            <a:off x="8412480" y="4919472"/>
            <a:ext cx="457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E9C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4892040"/>
          </a:xfrm>
          <a:prstGeom prst="rect">
            <a:avLst/>
          </a:prstGeom>
          <a:solidFill>
            <a:srgbClr val="2A9D8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" name="Text 1"/>
          <p:cNvSpPr/>
          <p:nvPr/>
        </p:nvSpPr>
        <p:spPr>
          <a:xfrm>
            <a:off x="457200" y="32004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5E3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Hi-Fi Screens — Visitor Management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457200" y="91440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Digital visitor passes, QR/NFC scan, and access logs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661671" y="1418234"/>
            <a:ext cx="1483865" cy="3152851"/>
          </a:xfrm>
          <a:prstGeom prst="roundRect">
            <a:avLst>
              <a:gd name="adj" fmla="val 3697"/>
            </a:avLst>
          </a:prstGeom>
          <a:solidFill>
            <a:srgbClr val="1A1A1A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pic>
        <p:nvPicPr>
          <p:cNvPr id="6" name="Image 0" descr="C:\Loop Application Casestudy\Loop Application full screens\Visitio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03" y="1445666"/>
            <a:ext cx="1429001" cy="3097987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97663" y="4561942"/>
            <a:ext cx="1611881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50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Visitors</a:t>
            </a:r>
            <a:endParaRPr lang="en-US" sz="650" dirty="0"/>
          </a:p>
        </p:txBody>
      </p:sp>
      <p:sp>
        <p:nvSpPr>
          <p:cNvPr id="8" name="Shape 5"/>
          <p:cNvSpPr/>
          <p:nvPr/>
        </p:nvSpPr>
        <p:spPr>
          <a:xfrm>
            <a:off x="2773935" y="1418234"/>
            <a:ext cx="1483865" cy="3152851"/>
          </a:xfrm>
          <a:prstGeom prst="roundRect">
            <a:avLst>
              <a:gd name="adj" fmla="val 3697"/>
            </a:avLst>
          </a:prstGeom>
          <a:solidFill>
            <a:srgbClr val="1A1A1A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pic>
        <p:nvPicPr>
          <p:cNvPr id="9" name="Image 1" descr="C:\Loop Application Casestudy\Loop Application full screens\Scan Access Pas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1367" y="1445666"/>
            <a:ext cx="1429001" cy="3097987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2709927" y="4561942"/>
            <a:ext cx="1611881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50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Scan Access Pass</a:t>
            </a:r>
            <a:endParaRPr lang="en-US" sz="650" dirty="0"/>
          </a:p>
        </p:txBody>
      </p:sp>
      <p:sp>
        <p:nvSpPr>
          <p:cNvPr id="11" name="Shape 7"/>
          <p:cNvSpPr/>
          <p:nvPr/>
        </p:nvSpPr>
        <p:spPr>
          <a:xfrm>
            <a:off x="4886199" y="1418234"/>
            <a:ext cx="1483865" cy="3152851"/>
          </a:xfrm>
          <a:prstGeom prst="roundRect">
            <a:avLst>
              <a:gd name="adj" fmla="val 3697"/>
            </a:avLst>
          </a:prstGeom>
          <a:solidFill>
            <a:srgbClr val="1A1A1A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pic>
        <p:nvPicPr>
          <p:cNvPr id="12" name="Image 2" descr="C:\Loop Application Casestudy\Loop Application full screens\Access Log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3631" y="1445666"/>
            <a:ext cx="1429001" cy="3097987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4822191" y="4561942"/>
            <a:ext cx="1611881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50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Access Logs</a:t>
            </a:r>
            <a:endParaRPr lang="en-US" sz="650" dirty="0"/>
          </a:p>
        </p:txBody>
      </p:sp>
      <p:sp>
        <p:nvSpPr>
          <p:cNvPr id="14" name="Shape 9"/>
          <p:cNvSpPr/>
          <p:nvPr/>
        </p:nvSpPr>
        <p:spPr>
          <a:xfrm>
            <a:off x="7198813" y="1418234"/>
            <a:ext cx="1083165" cy="3152851"/>
          </a:xfrm>
          <a:prstGeom prst="roundRect">
            <a:avLst>
              <a:gd name="adj" fmla="val 5065"/>
            </a:avLst>
          </a:prstGeom>
          <a:solidFill>
            <a:srgbClr val="1A1A1A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pic>
        <p:nvPicPr>
          <p:cNvPr id="15" name="Image 3" descr="C:\Loop Application Casestudy\Loop Application full screens\Access Logs-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6245" y="1445666"/>
            <a:ext cx="1028301" cy="3097987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7134805" y="4561942"/>
            <a:ext cx="1211181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50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Access History</a:t>
            </a:r>
            <a:endParaRPr lang="en-US" sz="650" dirty="0"/>
          </a:p>
        </p:txBody>
      </p:sp>
      <p:sp>
        <p:nvSpPr>
          <p:cNvPr id="17" name="Shape 11"/>
          <p:cNvSpPr/>
          <p:nvPr/>
        </p:nvSpPr>
        <p:spPr>
          <a:xfrm>
            <a:off x="0" y="4892040"/>
            <a:ext cx="9144000" cy="265176"/>
          </a:xfrm>
          <a:prstGeom prst="rect">
            <a:avLst/>
          </a:prstGeom>
          <a:solidFill>
            <a:srgbClr val="1B5E3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8" name="Text 12"/>
          <p:cNvSpPr/>
          <p:nvPr/>
        </p:nvSpPr>
        <p:spPr>
          <a:xfrm>
            <a:off x="457200" y="4919472"/>
            <a:ext cx="7315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Loop Community  |  Powered by RiVirtual  |  PropTech Case Study</a:t>
            </a:r>
            <a:endParaRPr lang="en-US" sz="800" dirty="0"/>
          </a:p>
        </p:txBody>
      </p:sp>
      <p:sp>
        <p:nvSpPr>
          <p:cNvPr id="19" name="Text 13"/>
          <p:cNvSpPr/>
          <p:nvPr/>
        </p:nvSpPr>
        <p:spPr>
          <a:xfrm>
            <a:off x="8412480" y="4919472"/>
            <a:ext cx="457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E9C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4892040"/>
          </a:xfrm>
          <a:prstGeom prst="rect">
            <a:avLst/>
          </a:prstGeom>
          <a:solidFill>
            <a:srgbClr val="2A9D8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" name="Text 1"/>
          <p:cNvSpPr/>
          <p:nvPr/>
        </p:nvSpPr>
        <p:spPr>
          <a:xfrm>
            <a:off x="457200" y="32004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5E3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Hi-Fi Screens — NFC Access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457200" y="91440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Tap-to-enter access control at gates and common areas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1344168" y="1207008"/>
            <a:ext cx="1472184" cy="3791107"/>
          </a:xfrm>
          <a:prstGeom prst="roundRect">
            <a:avLst>
              <a:gd name="adj" fmla="val 3727"/>
            </a:avLst>
          </a:prstGeom>
          <a:solidFill>
            <a:srgbClr val="1A1A1A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pic>
        <p:nvPicPr>
          <p:cNvPr id="6" name="Image 0" descr="C:\Loop Application Casestudy\Loop Application full screens\NFC ACC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234440"/>
            <a:ext cx="1417320" cy="3736243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3630168" y="1389888"/>
            <a:ext cx="1289304" cy="2731055"/>
          </a:xfrm>
          <a:prstGeom prst="roundRect">
            <a:avLst>
              <a:gd name="adj" fmla="val 4255"/>
            </a:avLst>
          </a:prstGeom>
          <a:solidFill>
            <a:srgbClr val="1A1A1A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pic>
        <p:nvPicPr>
          <p:cNvPr id="8" name="Image 1" descr="C:\Loop Application Casestudy\Loop Application full screens\Scan Access Pas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1417320"/>
            <a:ext cx="1234440" cy="2676191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5641848" y="1389888"/>
            <a:ext cx="1289304" cy="2731055"/>
          </a:xfrm>
          <a:prstGeom prst="roundRect">
            <a:avLst>
              <a:gd name="adj" fmla="val 4255"/>
            </a:avLst>
          </a:prstGeom>
          <a:solidFill>
            <a:srgbClr val="1A1A1A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pic>
        <p:nvPicPr>
          <p:cNvPr id="10" name="Image 2" descr="C:\Loop Application Casestudy\Loop Application full screens\Visitior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9280" y="1417320"/>
            <a:ext cx="1234440" cy="2676191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234440" y="4526280"/>
            <a:ext cx="16459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00" b="1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NFC Access Gate</a:t>
            </a:r>
            <a:endParaRPr lang="en-US" sz="700" dirty="0"/>
          </a:p>
        </p:txBody>
      </p:sp>
      <p:sp>
        <p:nvSpPr>
          <p:cNvPr id="12" name="Text 7"/>
          <p:cNvSpPr/>
          <p:nvPr/>
        </p:nvSpPr>
        <p:spPr>
          <a:xfrm>
            <a:off x="3429000" y="4526280"/>
            <a:ext cx="16459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00" b="1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Scan Pass (Security)</a:t>
            </a:r>
            <a:endParaRPr lang="en-US" sz="700" dirty="0"/>
          </a:p>
        </p:txBody>
      </p:sp>
      <p:sp>
        <p:nvSpPr>
          <p:cNvPr id="13" name="Text 8"/>
          <p:cNvSpPr/>
          <p:nvPr/>
        </p:nvSpPr>
        <p:spPr>
          <a:xfrm>
            <a:off x="5440680" y="4526280"/>
            <a:ext cx="16459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00" b="1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Create Visitor Pass</a:t>
            </a:r>
            <a:endParaRPr lang="en-US" sz="700" dirty="0"/>
          </a:p>
        </p:txBody>
      </p:sp>
      <p:sp>
        <p:nvSpPr>
          <p:cNvPr id="14" name="Shape 9"/>
          <p:cNvSpPr/>
          <p:nvPr/>
        </p:nvSpPr>
        <p:spPr>
          <a:xfrm>
            <a:off x="0" y="4892040"/>
            <a:ext cx="9144000" cy="265176"/>
          </a:xfrm>
          <a:prstGeom prst="rect">
            <a:avLst/>
          </a:prstGeom>
          <a:solidFill>
            <a:srgbClr val="1B5E3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5" name="Text 10"/>
          <p:cNvSpPr/>
          <p:nvPr/>
        </p:nvSpPr>
        <p:spPr>
          <a:xfrm>
            <a:off x="457200" y="4919472"/>
            <a:ext cx="7315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Loop Community  |  Powered by RiVirtual  |  PropTech Case Study</a:t>
            </a:r>
            <a:endParaRPr lang="en-US" sz="800" dirty="0"/>
          </a:p>
        </p:txBody>
      </p:sp>
      <p:sp>
        <p:nvSpPr>
          <p:cNvPr id="16" name="Text 11"/>
          <p:cNvSpPr/>
          <p:nvPr/>
        </p:nvSpPr>
        <p:spPr>
          <a:xfrm>
            <a:off x="8412480" y="4919472"/>
            <a:ext cx="457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E9C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4892040"/>
          </a:xfrm>
          <a:prstGeom prst="rect">
            <a:avLst/>
          </a:prstGeom>
          <a:solidFill>
            <a:srgbClr val="2A9D8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" name="Text 1"/>
          <p:cNvSpPr/>
          <p:nvPr/>
        </p:nvSpPr>
        <p:spPr>
          <a:xfrm>
            <a:off x="457200" y="32004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5E3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Hi-Fi Screens — Security &amp; Admin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457200" y="91440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Home screen and Dashboard (Security &amp; Administration)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1202521" y="1418234"/>
            <a:ext cx="1106253" cy="3152851"/>
          </a:xfrm>
          <a:prstGeom prst="roundRect">
            <a:avLst>
              <a:gd name="adj" fmla="val 4959"/>
            </a:avLst>
          </a:prstGeom>
          <a:solidFill>
            <a:srgbClr val="1A1A1A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pic>
        <p:nvPicPr>
          <p:cNvPr id="6" name="Image 0" descr="C:\Loop Application Casestudy\Loop Application full screens\Security Dashboar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953" y="1445666"/>
            <a:ext cx="1051389" cy="3097987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138513" y="4561942"/>
            <a:ext cx="1234269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50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Security Dashboard</a:t>
            </a:r>
            <a:endParaRPr lang="en-US" sz="650" dirty="0"/>
          </a:p>
        </p:txBody>
      </p:sp>
      <p:sp>
        <p:nvSpPr>
          <p:cNvPr id="8" name="Shape 5"/>
          <p:cNvSpPr/>
          <p:nvPr/>
        </p:nvSpPr>
        <p:spPr>
          <a:xfrm>
            <a:off x="3830067" y="1418234"/>
            <a:ext cx="1483865" cy="3152851"/>
          </a:xfrm>
          <a:prstGeom prst="roundRect">
            <a:avLst>
              <a:gd name="adj" fmla="val 3697"/>
            </a:avLst>
          </a:prstGeom>
          <a:solidFill>
            <a:srgbClr val="1A1A1A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pic>
        <p:nvPicPr>
          <p:cNvPr id="9" name="Image 1" descr="C:\Loop Application Casestudy\Loop Application full screens\Security Manageme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499" y="1445666"/>
            <a:ext cx="1429001" cy="3097987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3766059" y="4561942"/>
            <a:ext cx="1611881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50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Security Management</a:t>
            </a:r>
            <a:endParaRPr lang="en-US" sz="650" dirty="0"/>
          </a:p>
        </p:txBody>
      </p:sp>
      <p:sp>
        <p:nvSpPr>
          <p:cNvPr id="11" name="Shape 7"/>
          <p:cNvSpPr/>
          <p:nvPr/>
        </p:nvSpPr>
        <p:spPr>
          <a:xfrm>
            <a:off x="6646419" y="1418234"/>
            <a:ext cx="1483865" cy="3152851"/>
          </a:xfrm>
          <a:prstGeom prst="roundRect">
            <a:avLst>
              <a:gd name="adj" fmla="val 3697"/>
            </a:avLst>
          </a:prstGeom>
          <a:solidFill>
            <a:srgbClr val="1A1A1A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pic>
        <p:nvPicPr>
          <p:cNvPr id="12" name="Image 2" descr="C:\Loop Application Casestudy\Loop Application full screens\Resident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3851" y="1445666"/>
            <a:ext cx="1429001" cy="3097987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6582411" y="4561942"/>
            <a:ext cx="1611881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50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Residents</a:t>
            </a:r>
            <a:endParaRPr lang="en-US" sz="650" dirty="0"/>
          </a:p>
        </p:txBody>
      </p:sp>
      <p:sp>
        <p:nvSpPr>
          <p:cNvPr id="14" name="Shape 9"/>
          <p:cNvSpPr/>
          <p:nvPr/>
        </p:nvSpPr>
        <p:spPr>
          <a:xfrm>
            <a:off x="0" y="4892040"/>
            <a:ext cx="9144000" cy="265176"/>
          </a:xfrm>
          <a:prstGeom prst="rect">
            <a:avLst/>
          </a:prstGeom>
          <a:solidFill>
            <a:srgbClr val="1B5E3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5" name="Text 10"/>
          <p:cNvSpPr/>
          <p:nvPr/>
        </p:nvSpPr>
        <p:spPr>
          <a:xfrm>
            <a:off x="457200" y="4919472"/>
            <a:ext cx="7315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Loop Community  |  Powered by RiVirtual  |  PropTech Case Study</a:t>
            </a:r>
            <a:endParaRPr lang="en-US" sz="800" dirty="0"/>
          </a:p>
        </p:txBody>
      </p:sp>
      <p:sp>
        <p:nvSpPr>
          <p:cNvPr id="16" name="Text 11"/>
          <p:cNvSpPr/>
          <p:nvPr/>
        </p:nvSpPr>
        <p:spPr>
          <a:xfrm>
            <a:off x="8412480" y="4919472"/>
            <a:ext cx="457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E9C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4892040"/>
          </a:xfrm>
          <a:prstGeom prst="rect">
            <a:avLst/>
          </a:prstGeom>
          <a:solidFill>
            <a:srgbClr val="2A9D8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" name="Text 1"/>
          <p:cNvSpPr/>
          <p:nvPr/>
        </p:nvSpPr>
        <p:spPr>
          <a:xfrm>
            <a:off x="457200" y="320040"/>
            <a:ext cx="608990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5E3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Hi-Fi Screens — Community Hub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457200" y="91440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Announcements, events, classifieds, and polls — the digital living room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3447288" y="1207008"/>
            <a:ext cx="1563624" cy="3325764"/>
          </a:xfrm>
          <a:prstGeom prst="roundRect">
            <a:avLst>
              <a:gd name="adj" fmla="val 3509"/>
            </a:avLst>
          </a:prstGeom>
          <a:solidFill>
            <a:srgbClr val="1A1A1A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pic>
        <p:nvPicPr>
          <p:cNvPr id="6" name="Image 0" descr="C:\Loop Application Casestudy\Loop Application full screens\Community hu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720" y="1234440"/>
            <a:ext cx="1508760" cy="327090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1069848" y="1389888"/>
            <a:ext cx="1289304" cy="2731055"/>
          </a:xfrm>
          <a:prstGeom prst="roundRect">
            <a:avLst>
              <a:gd name="adj" fmla="val 4255"/>
            </a:avLst>
          </a:prstGeom>
          <a:solidFill>
            <a:srgbClr val="1A1A1A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pic>
        <p:nvPicPr>
          <p:cNvPr id="8" name="Image 1" descr="C:\Loop Application Casestudy\Loop Application full screens\Hom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1417320"/>
            <a:ext cx="1234440" cy="2676191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6894576" y="609034"/>
            <a:ext cx="1380744" cy="3961655"/>
          </a:xfrm>
          <a:prstGeom prst="roundRect">
            <a:avLst>
              <a:gd name="adj" fmla="val 3974"/>
            </a:avLst>
          </a:prstGeom>
          <a:solidFill>
            <a:srgbClr val="1A1A1A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pic>
        <p:nvPicPr>
          <p:cNvPr id="10" name="Image 2" descr="C:\Loop Application Casestudy\Loop Application full screens\My profil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2008" y="636472"/>
            <a:ext cx="1325880" cy="3906791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960120" y="4526280"/>
            <a:ext cx="1554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Home Feed</a:t>
            </a:r>
            <a:endParaRPr lang="en-US" sz="700" dirty="0"/>
          </a:p>
        </p:txBody>
      </p:sp>
      <p:sp>
        <p:nvSpPr>
          <p:cNvPr id="12" name="Text 7"/>
          <p:cNvSpPr/>
          <p:nvPr/>
        </p:nvSpPr>
        <p:spPr>
          <a:xfrm>
            <a:off x="3337560" y="4526280"/>
            <a:ext cx="17373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00" b="1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Community Hub</a:t>
            </a:r>
            <a:endParaRPr lang="en-US" sz="700" dirty="0"/>
          </a:p>
        </p:txBody>
      </p:sp>
      <p:sp>
        <p:nvSpPr>
          <p:cNvPr id="13" name="Text 8"/>
          <p:cNvSpPr/>
          <p:nvPr/>
        </p:nvSpPr>
        <p:spPr>
          <a:xfrm>
            <a:off x="6793992" y="4553713"/>
            <a:ext cx="1554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My Profile</a:t>
            </a:r>
            <a:endParaRPr lang="en-US" sz="700" dirty="0"/>
          </a:p>
        </p:txBody>
      </p:sp>
      <p:sp>
        <p:nvSpPr>
          <p:cNvPr id="14" name="Shape 9"/>
          <p:cNvSpPr/>
          <p:nvPr/>
        </p:nvSpPr>
        <p:spPr>
          <a:xfrm>
            <a:off x="0" y="4892040"/>
            <a:ext cx="9144000" cy="265176"/>
          </a:xfrm>
          <a:prstGeom prst="rect">
            <a:avLst/>
          </a:prstGeom>
          <a:solidFill>
            <a:srgbClr val="1B5E3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5" name="Text 10"/>
          <p:cNvSpPr/>
          <p:nvPr/>
        </p:nvSpPr>
        <p:spPr>
          <a:xfrm>
            <a:off x="457200" y="4919472"/>
            <a:ext cx="7315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Loop Community  |  Powered by RiVirtual  |  PropTech Case Study</a:t>
            </a:r>
            <a:endParaRPr lang="en-US" sz="800" dirty="0"/>
          </a:p>
        </p:txBody>
      </p:sp>
      <p:sp>
        <p:nvSpPr>
          <p:cNvPr id="16" name="Text 11"/>
          <p:cNvSpPr/>
          <p:nvPr/>
        </p:nvSpPr>
        <p:spPr>
          <a:xfrm>
            <a:off x="8412480" y="4919472"/>
            <a:ext cx="457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E9C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4892040"/>
          </a:xfrm>
          <a:prstGeom prst="rect">
            <a:avLst/>
          </a:prstGeom>
          <a:solidFill>
            <a:srgbClr val="2A9D8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" name="Text 1"/>
          <p:cNvSpPr/>
          <p:nvPr/>
        </p:nvSpPr>
        <p:spPr>
          <a:xfrm>
            <a:off x="457200" y="32004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5E3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Solution Highlights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457200" y="91440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Four Pillars of a Digital Community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457200" y="1280160"/>
            <a:ext cx="3840480" cy="548640"/>
          </a:xfrm>
          <a:prstGeom prst="rect">
            <a:avLst/>
          </a:prstGeom>
          <a:solidFill>
            <a:srgbClr val="FFFFFF"/>
          </a:solidFill>
          <a:ln w="6350">
            <a:solidFill>
              <a:srgbClr val="D8E8DC"/>
            </a:solidFill>
            <a:prstDash val="solid"/>
          </a:ln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6" name="Shape 4"/>
          <p:cNvSpPr/>
          <p:nvPr/>
        </p:nvSpPr>
        <p:spPr>
          <a:xfrm>
            <a:off x="457200" y="1280160"/>
            <a:ext cx="73152" cy="548640"/>
          </a:xfrm>
          <a:prstGeom prst="rect">
            <a:avLst/>
          </a:prstGeom>
          <a:solidFill>
            <a:srgbClr val="2A9D8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7" name="Text 5"/>
          <p:cNvSpPr/>
          <p:nvPr/>
        </p:nvSpPr>
        <p:spPr>
          <a:xfrm>
            <a:off x="640080" y="1325880"/>
            <a:ext cx="34747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Visitor Management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640080" y="1554480"/>
            <a:ext cx="3474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Digital passes with QR/NFC — 30-sec approval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457200" y="1938528"/>
            <a:ext cx="3840480" cy="548640"/>
          </a:xfrm>
          <a:prstGeom prst="rect">
            <a:avLst/>
          </a:prstGeom>
          <a:solidFill>
            <a:srgbClr val="FFFFFF"/>
          </a:solidFill>
          <a:ln w="6350">
            <a:solidFill>
              <a:srgbClr val="D8E8DC"/>
            </a:solidFill>
            <a:prstDash val="solid"/>
          </a:ln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10" name="Shape 8"/>
          <p:cNvSpPr/>
          <p:nvPr/>
        </p:nvSpPr>
        <p:spPr>
          <a:xfrm>
            <a:off x="457200" y="1938528"/>
            <a:ext cx="73152" cy="548640"/>
          </a:xfrm>
          <a:prstGeom prst="rect">
            <a:avLst/>
          </a:prstGeom>
          <a:solidFill>
            <a:srgbClr val="1B5E3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1" name="Text 9"/>
          <p:cNvSpPr/>
          <p:nvPr/>
        </p:nvSpPr>
        <p:spPr>
          <a:xfrm>
            <a:off x="640080" y="1984248"/>
            <a:ext cx="34747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Geofencing Presence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640080" y="2212848"/>
            <a:ext cx="3474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Ambient home detection — invisible intelligence</a:t>
            </a:r>
            <a:endParaRPr lang="en-US" sz="800" dirty="0"/>
          </a:p>
        </p:txBody>
      </p:sp>
      <p:sp>
        <p:nvSpPr>
          <p:cNvPr id="13" name="Shape 11"/>
          <p:cNvSpPr/>
          <p:nvPr/>
        </p:nvSpPr>
        <p:spPr>
          <a:xfrm>
            <a:off x="457200" y="2596896"/>
            <a:ext cx="3840480" cy="548640"/>
          </a:xfrm>
          <a:prstGeom prst="rect">
            <a:avLst/>
          </a:prstGeom>
          <a:solidFill>
            <a:srgbClr val="FFFFFF"/>
          </a:solidFill>
          <a:ln w="6350">
            <a:solidFill>
              <a:srgbClr val="D8E8DC"/>
            </a:solidFill>
            <a:prstDash val="solid"/>
          </a:ln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14" name="Shape 12"/>
          <p:cNvSpPr/>
          <p:nvPr/>
        </p:nvSpPr>
        <p:spPr>
          <a:xfrm>
            <a:off x="457200" y="2596896"/>
            <a:ext cx="73152" cy="548640"/>
          </a:xfrm>
          <a:prstGeom prst="rect">
            <a:avLst/>
          </a:prstGeom>
          <a:solidFill>
            <a:srgbClr val="4ECDC4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5" name="Text 13"/>
          <p:cNvSpPr/>
          <p:nvPr/>
        </p:nvSpPr>
        <p:spPr>
          <a:xfrm>
            <a:off x="640080" y="2642616"/>
            <a:ext cx="34747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NFC Access Control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640080" y="2871216"/>
            <a:ext cx="3474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Tap-to-enter at gates — cryptographic validation</a:t>
            </a:r>
            <a:endParaRPr lang="en-US" sz="800" dirty="0"/>
          </a:p>
        </p:txBody>
      </p:sp>
      <p:sp>
        <p:nvSpPr>
          <p:cNvPr id="17" name="Shape 15"/>
          <p:cNvSpPr/>
          <p:nvPr/>
        </p:nvSpPr>
        <p:spPr>
          <a:xfrm>
            <a:off x="457200" y="3255264"/>
            <a:ext cx="3840480" cy="548640"/>
          </a:xfrm>
          <a:prstGeom prst="rect">
            <a:avLst/>
          </a:prstGeom>
          <a:solidFill>
            <a:srgbClr val="FFFFFF"/>
          </a:solidFill>
          <a:ln w="6350">
            <a:solidFill>
              <a:srgbClr val="D8E8DC"/>
            </a:solidFill>
            <a:prstDash val="solid"/>
          </a:ln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18" name="Shape 16"/>
          <p:cNvSpPr/>
          <p:nvPr/>
        </p:nvSpPr>
        <p:spPr>
          <a:xfrm>
            <a:off x="457200" y="3255264"/>
            <a:ext cx="73152" cy="548640"/>
          </a:xfrm>
          <a:prstGeom prst="rect">
            <a:avLst/>
          </a:prstGeom>
          <a:solidFill>
            <a:srgbClr val="E9C46A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9" name="Text 17"/>
          <p:cNvSpPr/>
          <p:nvPr/>
        </p:nvSpPr>
        <p:spPr>
          <a:xfrm>
            <a:off x="640080" y="3300984"/>
            <a:ext cx="34747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Community Hub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640080" y="3529584"/>
            <a:ext cx="3474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Announcements, events, polls, classifieds</a:t>
            </a:r>
            <a:endParaRPr lang="en-US" sz="800" dirty="0"/>
          </a:p>
        </p:txBody>
      </p:sp>
      <p:sp>
        <p:nvSpPr>
          <p:cNvPr id="21" name="Shape 19"/>
          <p:cNvSpPr/>
          <p:nvPr/>
        </p:nvSpPr>
        <p:spPr>
          <a:xfrm>
            <a:off x="5555529" y="102107"/>
            <a:ext cx="2948391" cy="4279393"/>
          </a:xfrm>
          <a:prstGeom prst="rect">
            <a:avLst/>
          </a:prstGeom>
          <a:solidFill>
            <a:srgbClr val="FFFFFF"/>
          </a:solidFill>
          <a:ln w="6350">
            <a:solidFill>
              <a:srgbClr val="D8E8DC"/>
            </a:solidFill>
            <a:prstDash val="solid"/>
          </a:ln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pic>
        <p:nvPicPr>
          <p:cNvPr id="22" name="Image 0" descr="C:\Loop Application Casestudy\Loop Application screens\Loop_Application_Screens_render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250" y="147827"/>
            <a:ext cx="2831916" cy="4137837"/>
          </a:xfrm>
          <a:prstGeom prst="rect">
            <a:avLst/>
          </a:prstGeom>
        </p:spPr>
      </p:pic>
      <p:sp>
        <p:nvSpPr>
          <p:cNvPr id="23" name="Text 20"/>
          <p:cNvSpPr/>
          <p:nvPr/>
        </p:nvSpPr>
        <p:spPr>
          <a:xfrm>
            <a:off x="457200" y="461772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i="1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34+ mobile screens across onboarding, dashboards, visitor flows, access control &amp; hub</a:t>
            </a:r>
            <a:endParaRPr lang="en-US" sz="800" dirty="0"/>
          </a:p>
        </p:txBody>
      </p:sp>
      <p:sp>
        <p:nvSpPr>
          <p:cNvPr id="24" name="Shape 21"/>
          <p:cNvSpPr/>
          <p:nvPr/>
        </p:nvSpPr>
        <p:spPr>
          <a:xfrm>
            <a:off x="0" y="4892040"/>
            <a:ext cx="9144000" cy="265176"/>
          </a:xfrm>
          <a:prstGeom prst="rect">
            <a:avLst/>
          </a:prstGeom>
          <a:solidFill>
            <a:srgbClr val="1B5E3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5" name="Text 22"/>
          <p:cNvSpPr/>
          <p:nvPr/>
        </p:nvSpPr>
        <p:spPr>
          <a:xfrm>
            <a:off x="457200" y="4919472"/>
            <a:ext cx="7315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Loop Community  |  Powered by RiVirtual  |  PropTech Case Study</a:t>
            </a:r>
            <a:endParaRPr lang="en-US" sz="800" dirty="0"/>
          </a:p>
        </p:txBody>
      </p:sp>
      <p:sp>
        <p:nvSpPr>
          <p:cNvPr id="26" name="Text 23"/>
          <p:cNvSpPr/>
          <p:nvPr/>
        </p:nvSpPr>
        <p:spPr>
          <a:xfrm>
            <a:off x="8412480" y="4919472"/>
            <a:ext cx="457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E9C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4892040"/>
          </a:xfrm>
          <a:prstGeom prst="rect">
            <a:avLst/>
          </a:prstGeom>
          <a:solidFill>
            <a:srgbClr val="2A9D8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" name="Text 1"/>
          <p:cNvSpPr/>
          <p:nvPr/>
        </p:nvSpPr>
        <p:spPr>
          <a:xfrm>
            <a:off x="457200" y="32004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5E3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User Flows &amp; Architecture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457200" y="91440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Blueprint: How It All Connects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365760" y="1325880"/>
            <a:ext cx="1417320" cy="777240"/>
          </a:xfrm>
          <a:prstGeom prst="rect">
            <a:avLst/>
          </a:prstGeom>
          <a:solidFill>
            <a:srgbClr val="E8F5E9"/>
          </a:solidFill>
          <a:ln w="6350">
            <a:solidFill>
              <a:srgbClr val="2A9D8F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6" name="Text 4"/>
          <p:cNvSpPr/>
          <p:nvPr/>
        </p:nvSpPr>
        <p:spPr>
          <a:xfrm>
            <a:off x="365760" y="1417320"/>
            <a:ext cx="14173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Resident</a:t>
            </a:r>
            <a:endParaRPr lang="en-US" sz="800" dirty="0"/>
          </a:p>
          <a:p>
            <a:pPr marL="0" indent="0" algn="ctr">
              <a:buNone/>
            </a:pPr>
            <a:r>
              <a:rPr lang="en-US" sz="800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creates pass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1783080" y="1554480"/>
            <a:ext cx="274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2A9D8F"/>
                </a:solidFill>
              </a:rPr>
              <a:t>→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2057400" y="1325880"/>
            <a:ext cx="1417320" cy="777240"/>
          </a:xfrm>
          <a:prstGeom prst="rect">
            <a:avLst/>
          </a:prstGeom>
          <a:solidFill>
            <a:srgbClr val="E0F2F1"/>
          </a:solidFill>
          <a:ln w="6350">
            <a:solidFill>
              <a:srgbClr val="2A9D8F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9" name="Text 7"/>
          <p:cNvSpPr/>
          <p:nvPr/>
        </p:nvSpPr>
        <p:spPr>
          <a:xfrm>
            <a:off x="2057400" y="1417320"/>
            <a:ext cx="14173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Guest receives</a:t>
            </a:r>
            <a:endParaRPr lang="en-US" sz="800" dirty="0"/>
          </a:p>
          <a:p>
            <a:pPr marL="0" indent="0" algn="ctr">
              <a:buNone/>
            </a:pPr>
            <a:r>
              <a:rPr lang="en-US" sz="800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link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3474720" y="1554480"/>
            <a:ext cx="274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2A9D8F"/>
                </a:solidFill>
              </a:rPr>
              <a:t>→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3749040" y="1325880"/>
            <a:ext cx="1417320" cy="777240"/>
          </a:xfrm>
          <a:prstGeom prst="rect">
            <a:avLst/>
          </a:prstGeom>
          <a:solidFill>
            <a:srgbClr val="E8F5E9"/>
          </a:solidFill>
          <a:ln w="6350">
            <a:solidFill>
              <a:srgbClr val="2A9D8F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2" name="Text 10"/>
          <p:cNvSpPr/>
          <p:nvPr/>
        </p:nvSpPr>
        <p:spPr>
          <a:xfrm>
            <a:off x="3749040" y="1417320"/>
            <a:ext cx="14173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Security scans</a:t>
            </a:r>
            <a:endParaRPr lang="en-US" sz="800" dirty="0"/>
          </a:p>
          <a:p>
            <a:pPr marL="0" indent="0" algn="ctr">
              <a:buNone/>
            </a:pPr>
            <a:r>
              <a:rPr lang="en-US" sz="800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QR/NFC</a:t>
            </a:r>
            <a:endParaRPr lang="en-US" sz="800" dirty="0"/>
          </a:p>
        </p:txBody>
      </p:sp>
      <p:sp>
        <p:nvSpPr>
          <p:cNvPr id="13" name="Text 11"/>
          <p:cNvSpPr/>
          <p:nvPr/>
        </p:nvSpPr>
        <p:spPr>
          <a:xfrm>
            <a:off x="5166360" y="1554480"/>
            <a:ext cx="274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2A9D8F"/>
                </a:solidFill>
              </a:rPr>
              <a:t>→</a:t>
            </a:r>
            <a:endParaRPr lang="en-US" sz="1400" dirty="0"/>
          </a:p>
        </p:txBody>
      </p:sp>
      <p:sp>
        <p:nvSpPr>
          <p:cNvPr id="14" name="Shape 12"/>
          <p:cNvSpPr/>
          <p:nvPr/>
        </p:nvSpPr>
        <p:spPr>
          <a:xfrm>
            <a:off x="5440680" y="1325880"/>
            <a:ext cx="1417320" cy="777240"/>
          </a:xfrm>
          <a:prstGeom prst="rect">
            <a:avLst/>
          </a:prstGeom>
          <a:solidFill>
            <a:srgbClr val="E0F2F1"/>
          </a:solidFill>
          <a:ln w="6350">
            <a:solidFill>
              <a:srgbClr val="2A9D8F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5" name="Text 13"/>
          <p:cNvSpPr/>
          <p:nvPr/>
        </p:nvSpPr>
        <p:spPr>
          <a:xfrm>
            <a:off x="5440680" y="1417320"/>
            <a:ext cx="14173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System</a:t>
            </a:r>
            <a:endParaRPr lang="en-US" sz="800" dirty="0"/>
          </a:p>
          <a:p>
            <a:pPr marL="0" indent="0" algn="ctr">
              <a:buNone/>
            </a:pPr>
            <a:r>
              <a:rPr lang="en-US" sz="800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validates</a:t>
            </a:r>
            <a:endParaRPr lang="en-US" sz="800" dirty="0"/>
          </a:p>
        </p:txBody>
      </p:sp>
      <p:sp>
        <p:nvSpPr>
          <p:cNvPr id="16" name="Text 14"/>
          <p:cNvSpPr/>
          <p:nvPr/>
        </p:nvSpPr>
        <p:spPr>
          <a:xfrm>
            <a:off x="6858000" y="1554480"/>
            <a:ext cx="274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2A9D8F"/>
                </a:solidFill>
              </a:rPr>
              <a:t>→</a:t>
            </a:r>
            <a:endParaRPr lang="en-US" sz="1400" dirty="0"/>
          </a:p>
        </p:txBody>
      </p:sp>
      <p:sp>
        <p:nvSpPr>
          <p:cNvPr id="17" name="Shape 15"/>
          <p:cNvSpPr/>
          <p:nvPr/>
        </p:nvSpPr>
        <p:spPr>
          <a:xfrm>
            <a:off x="7132320" y="1325880"/>
            <a:ext cx="1417320" cy="777240"/>
          </a:xfrm>
          <a:prstGeom prst="rect">
            <a:avLst/>
          </a:prstGeom>
          <a:solidFill>
            <a:srgbClr val="E8F5E9"/>
          </a:solidFill>
          <a:ln w="6350">
            <a:solidFill>
              <a:srgbClr val="2A9D8F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8" name="Text 16"/>
          <p:cNvSpPr/>
          <p:nvPr/>
        </p:nvSpPr>
        <p:spPr>
          <a:xfrm>
            <a:off x="7132320" y="1417320"/>
            <a:ext cx="14173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Entry logged</a:t>
            </a:r>
            <a:endParaRPr lang="en-US" sz="800" dirty="0"/>
          </a:p>
          <a:p>
            <a:pPr marL="0" indent="0" algn="ctr">
              <a:buNone/>
            </a:pPr>
            <a:r>
              <a:rPr lang="en-US" sz="800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&amp; notified</a:t>
            </a:r>
            <a:endParaRPr lang="en-US" sz="800" dirty="0"/>
          </a:p>
        </p:txBody>
      </p:sp>
      <p:sp>
        <p:nvSpPr>
          <p:cNvPr id="19" name="Text 17"/>
          <p:cNvSpPr/>
          <p:nvPr/>
        </p:nvSpPr>
        <p:spPr>
          <a:xfrm>
            <a:off x="457200" y="2194560"/>
            <a:ext cx="3657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Primary Flow: The Visitor Journey</a:t>
            </a:r>
            <a:endParaRPr lang="en-US" sz="900" dirty="0"/>
          </a:p>
        </p:txBody>
      </p:sp>
      <p:sp>
        <p:nvSpPr>
          <p:cNvPr id="20" name="Shape 18"/>
          <p:cNvSpPr/>
          <p:nvPr/>
        </p:nvSpPr>
        <p:spPr>
          <a:xfrm>
            <a:off x="457200" y="2468880"/>
            <a:ext cx="4114800" cy="2103120"/>
          </a:xfrm>
          <a:prstGeom prst="rect">
            <a:avLst/>
          </a:prstGeom>
          <a:solidFill>
            <a:srgbClr val="FFFFFF"/>
          </a:solidFill>
          <a:ln w="6350">
            <a:solidFill>
              <a:srgbClr val="1B5E3B"/>
            </a:solidFill>
            <a:prstDash val="solid"/>
          </a:ln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21" name="Text 19"/>
          <p:cNvSpPr/>
          <p:nvPr/>
        </p:nvSpPr>
        <p:spPr>
          <a:xfrm>
            <a:off x="594360" y="2560320"/>
            <a:ext cx="3657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Information Architecture</a:t>
            </a:r>
            <a:endParaRPr lang="en-US" sz="1000" dirty="0"/>
          </a:p>
        </p:txBody>
      </p:sp>
      <p:sp>
        <p:nvSpPr>
          <p:cNvPr id="22" name="Text 20"/>
          <p:cNvSpPr/>
          <p:nvPr/>
        </p:nvSpPr>
        <p:spPr>
          <a:xfrm>
            <a:off x="594360" y="2834640"/>
            <a:ext cx="3840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1B5E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Loop Community</a:t>
            </a:r>
            <a:endParaRPr lang="en-US" sz="750" dirty="0"/>
          </a:p>
        </p:txBody>
      </p:sp>
      <p:sp>
        <p:nvSpPr>
          <p:cNvPr id="23" name="Text 21"/>
          <p:cNvSpPr/>
          <p:nvPr/>
        </p:nvSpPr>
        <p:spPr>
          <a:xfrm>
            <a:off x="594360" y="3090672"/>
            <a:ext cx="3840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1A2E24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Role Gateway (Resident / Admin / Security)</a:t>
            </a:r>
            <a:endParaRPr lang="en-US" sz="750" dirty="0"/>
          </a:p>
        </p:txBody>
      </p:sp>
      <p:sp>
        <p:nvSpPr>
          <p:cNvPr id="24" name="Text 22"/>
          <p:cNvSpPr/>
          <p:nvPr/>
        </p:nvSpPr>
        <p:spPr>
          <a:xfrm>
            <a:off x="594360" y="3346704"/>
            <a:ext cx="3840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1A2E24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Home Dashboard — Quick Actions + Status + Hub Feed</a:t>
            </a:r>
            <a:endParaRPr lang="en-US" sz="750" dirty="0"/>
          </a:p>
        </p:txBody>
      </p:sp>
      <p:sp>
        <p:nvSpPr>
          <p:cNvPr id="25" name="Text 23"/>
          <p:cNvSpPr/>
          <p:nvPr/>
        </p:nvSpPr>
        <p:spPr>
          <a:xfrm>
            <a:off x="594360" y="3602736"/>
            <a:ext cx="3840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1A2E24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Visitor Management — Create → Share → Track → Scan</a:t>
            </a:r>
            <a:endParaRPr lang="en-US" sz="750" dirty="0"/>
          </a:p>
        </p:txBody>
      </p:sp>
      <p:sp>
        <p:nvSpPr>
          <p:cNvPr id="26" name="Text 24"/>
          <p:cNvSpPr/>
          <p:nvPr/>
        </p:nvSpPr>
        <p:spPr>
          <a:xfrm>
            <a:off x="594360" y="3858768"/>
            <a:ext cx="3840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1A2E24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Access Control — NFC Tap · QR Fallback · Audit Log</a:t>
            </a:r>
            <a:endParaRPr lang="en-US" sz="750" dirty="0"/>
          </a:p>
        </p:txBody>
      </p:sp>
      <p:sp>
        <p:nvSpPr>
          <p:cNvPr id="27" name="Text 25"/>
          <p:cNvSpPr/>
          <p:nvPr/>
        </p:nvSpPr>
        <p:spPr>
          <a:xfrm>
            <a:off x="594360" y="4114800"/>
            <a:ext cx="3840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1A2E24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Community Hub — Announcements · Events · Polls · Classifieds</a:t>
            </a:r>
            <a:endParaRPr lang="en-US" sz="750" dirty="0"/>
          </a:p>
        </p:txBody>
      </p:sp>
      <p:sp>
        <p:nvSpPr>
          <p:cNvPr id="28" name="Shape 26"/>
          <p:cNvSpPr/>
          <p:nvPr/>
        </p:nvSpPr>
        <p:spPr>
          <a:xfrm>
            <a:off x="4846320" y="2468880"/>
            <a:ext cx="3840480" cy="594360"/>
          </a:xfrm>
          <a:prstGeom prst="rect">
            <a:avLst/>
          </a:prstGeom>
          <a:solidFill>
            <a:srgbClr val="2A9D8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9" name="Text 27"/>
          <p:cNvSpPr/>
          <p:nvPr/>
        </p:nvSpPr>
        <p:spPr>
          <a:xfrm>
            <a:off x="4983480" y="2514600"/>
            <a:ext cx="3566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Experience Layer</a:t>
            </a:r>
            <a:endParaRPr lang="en-US" sz="900" dirty="0"/>
          </a:p>
        </p:txBody>
      </p:sp>
      <p:sp>
        <p:nvSpPr>
          <p:cNvPr id="30" name="Text 28"/>
          <p:cNvSpPr/>
          <p:nvPr/>
        </p:nvSpPr>
        <p:spPr>
          <a:xfrm>
            <a:off x="4983480" y="2743200"/>
            <a:ext cx="3566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FAFA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Role UI · NFC/QR · Hub Feed</a:t>
            </a:r>
            <a:endParaRPr lang="en-US" sz="750" dirty="0"/>
          </a:p>
        </p:txBody>
      </p:sp>
      <p:sp>
        <p:nvSpPr>
          <p:cNvPr id="31" name="Shape 29"/>
          <p:cNvSpPr/>
          <p:nvPr/>
        </p:nvSpPr>
        <p:spPr>
          <a:xfrm>
            <a:off x="4846320" y="3154680"/>
            <a:ext cx="3840480" cy="594360"/>
          </a:xfrm>
          <a:prstGeom prst="rect">
            <a:avLst/>
          </a:prstGeom>
          <a:solidFill>
            <a:srgbClr val="1B5E3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2" name="Text 30"/>
          <p:cNvSpPr/>
          <p:nvPr/>
        </p:nvSpPr>
        <p:spPr>
          <a:xfrm>
            <a:off x="4983480" y="3200400"/>
            <a:ext cx="3566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Intelligence Layer</a:t>
            </a:r>
            <a:endParaRPr lang="en-US" sz="900" dirty="0"/>
          </a:p>
        </p:txBody>
      </p:sp>
      <p:sp>
        <p:nvSpPr>
          <p:cNvPr id="33" name="Text 31"/>
          <p:cNvSpPr/>
          <p:nvPr/>
        </p:nvSpPr>
        <p:spPr>
          <a:xfrm>
            <a:off x="4983480" y="3429000"/>
            <a:ext cx="3566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FAFA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Geofence · Pass Validation · Presence</a:t>
            </a:r>
            <a:endParaRPr lang="en-US" sz="750" dirty="0"/>
          </a:p>
        </p:txBody>
      </p:sp>
      <p:sp>
        <p:nvSpPr>
          <p:cNvPr id="34" name="Shape 32"/>
          <p:cNvSpPr/>
          <p:nvPr/>
        </p:nvSpPr>
        <p:spPr>
          <a:xfrm>
            <a:off x="4846320" y="3840480"/>
            <a:ext cx="3840480" cy="594360"/>
          </a:xfrm>
          <a:prstGeom prst="rect">
            <a:avLst/>
          </a:prstGeom>
          <a:solidFill>
            <a:srgbClr val="0F2B1E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5" name="Text 33"/>
          <p:cNvSpPr/>
          <p:nvPr/>
        </p:nvSpPr>
        <p:spPr>
          <a:xfrm>
            <a:off x="4983480" y="3886200"/>
            <a:ext cx="3566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Layer</a:t>
            </a:r>
            <a:endParaRPr lang="en-US" sz="900" dirty="0"/>
          </a:p>
        </p:txBody>
      </p:sp>
      <p:sp>
        <p:nvSpPr>
          <p:cNvPr id="36" name="Text 34"/>
          <p:cNvSpPr/>
          <p:nvPr/>
        </p:nvSpPr>
        <p:spPr>
          <a:xfrm>
            <a:off x="4983480" y="4114800"/>
            <a:ext cx="3566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FAFA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Visitors · Access Logs · Content · Roles</a:t>
            </a:r>
            <a:endParaRPr lang="en-US" sz="750" dirty="0"/>
          </a:p>
        </p:txBody>
      </p:sp>
      <p:sp>
        <p:nvSpPr>
          <p:cNvPr id="37" name="Text 35"/>
          <p:cNvSpPr/>
          <p:nvPr/>
        </p:nvSpPr>
        <p:spPr>
          <a:xfrm>
            <a:off x="4846320" y="2194560"/>
            <a:ext cx="3657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System Architecture</a:t>
            </a:r>
            <a:endParaRPr lang="en-US" sz="900" dirty="0"/>
          </a:p>
        </p:txBody>
      </p:sp>
      <p:sp>
        <p:nvSpPr>
          <p:cNvPr id="38" name="Shape 36"/>
          <p:cNvSpPr/>
          <p:nvPr/>
        </p:nvSpPr>
        <p:spPr>
          <a:xfrm>
            <a:off x="0" y="4892040"/>
            <a:ext cx="9144000" cy="265176"/>
          </a:xfrm>
          <a:prstGeom prst="rect">
            <a:avLst/>
          </a:prstGeom>
          <a:solidFill>
            <a:srgbClr val="1B5E3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9" name="Text 37"/>
          <p:cNvSpPr/>
          <p:nvPr/>
        </p:nvSpPr>
        <p:spPr>
          <a:xfrm>
            <a:off x="457200" y="4919472"/>
            <a:ext cx="7315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Loop Community  |  Powered by RiVirtual  |  PropTech Case Study</a:t>
            </a:r>
            <a:endParaRPr lang="en-US" sz="800" dirty="0"/>
          </a:p>
        </p:txBody>
      </p:sp>
      <p:sp>
        <p:nvSpPr>
          <p:cNvPr id="40" name="Text 38"/>
          <p:cNvSpPr/>
          <p:nvPr/>
        </p:nvSpPr>
        <p:spPr>
          <a:xfrm>
            <a:off x="8412480" y="4919472"/>
            <a:ext cx="457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E9C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4892040"/>
          </a:xfrm>
          <a:prstGeom prst="rect">
            <a:avLst/>
          </a:prstGeom>
          <a:solidFill>
            <a:srgbClr val="2A9D8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" name="Text 1"/>
          <p:cNvSpPr/>
          <p:nvPr/>
        </p:nvSpPr>
        <p:spPr>
          <a:xfrm>
            <a:off x="457200" y="32004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5E3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Executive Summary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457200" y="91440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Vision: A Community That Knows You're Home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1325880"/>
            <a:ext cx="35280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2E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Gated societies weren't broken because people didn't care — the tools didn't match the stakes. Loop Community unifies security, presence, and community life into one coherent mobile experience.</a:t>
            </a:r>
            <a:endParaRPr lang="en-US" sz="1100" dirty="0"/>
          </a:p>
        </p:txBody>
      </p:sp>
      <p:sp>
        <p:nvSpPr>
          <p:cNvPr id="6" name="Shape 4"/>
          <p:cNvSpPr/>
          <p:nvPr/>
        </p:nvSpPr>
        <p:spPr>
          <a:xfrm>
            <a:off x="457200" y="2286000"/>
            <a:ext cx="4572000" cy="685800"/>
          </a:xfrm>
          <a:prstGeom prst="rect">
            <a:avLst/>
          </a:prstGeom>
          <a:solidFill>
            <a:srgbClr val="1B5E3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7" name="Text 5"/>
          <p:cNvSpPr/>
          <p:nvPr/>
        </p:nvSpPr>
        <p:spPr>
          <a:xfrm>
            <a:off x="594360" y="2395728"/>
            <a:ext cx="4297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"Security should feel invisible. Community should feel alive."</a:t>
            </a:r>
            <a:endParaRPr lang="en-US" sz="1200" dirty="0"/>
          </a:p>
        </p:txBody>
      </p:sp>
      <p:sp>
        <p:nvSpPr>
          <p:cNvPr id="8" name="Shape 6"/>
          <p:cNvSpPr/>
          <p:nvPr/>
        </p:nvSpPr>
        <p:spPr>
          <a:xfrm>
            <a:off x="457200" y="3200400"/>
            <a:ext cx="320040" cy="320040"/>
          </a:xfrm>
          <a:prstGeom prst="ellipse">
            <a:avLst/>
          </a:prstGeom>
          <a:solidFill>
            <a:srgbClr val="2A9D8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9" name="Text 7"/>
          <p:cNvSpPr/>
          <p:nvPr/>
        </p:nvSpPr>
        <p:spPr>
          <a:xfrm>
            <a:off x="868680" y="315468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Digital Visitor Passes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868680" y="3410712"/>
            <a:ext cx="1828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QR + NFC validation</a:t>
            </a:r>
            <a:endParaRPr lang="en-US" sz="800" dirty="0"/>
          </a:p>
        </p:txBody>
      </p:sp>
      <p:sp>
        <p:nvSpPr>
          <p:cNvPr id="11" name="Shape 9"/>
          <p:cNvSpPr/>
          <p:nvPr/>
        </p:nvSpPr>
        <p:spPr>
          <a:xfrm>
            <a:off x="2788920" y="3200400"/>
            <a:ext cx="320040" cy="320040"/>
          </a:xfrm>
          <a:prstGeom prst="ellipse">
            <a:avLst/>
          </a:prstGeom>
          <a:solidFill>
            <a:srgbClr val="2A9D8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2" name="Text 10"/>
          <p:cNvSpPr/>
          <p:nvPr/>
        </p:nvSpPr>
        <p:spPr>
          <a:xfrm>
            <a:off x="3200400" y="315468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Geofencing Presence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3200400" y="3410712"/>
            <a:ext cx="1828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Ambient home detection</a:t>
            </a:r>
            <a:endParaRPr lang="en-US" sz="800" dirty="0"/>
          </a:p>
        </p:txBody>
      </p:sp>
      <p:sp>
        <p:nvSpPr>
          <p:cNvPr id="14" name="Shape 12"/>
          <p:cNvSpPr/>
          <p:nvPr/>
        </p:nvSpPr>
        <p:spPr>
          <a:xfrm>
            <a:off x="457200" y="3858768"/>
            <a:ext cx="320040" cy="320040"/>
          </a:xfrm>
          <a:prstGeom prst="ellipse">
            <a:avLst/>
          </a:prstGeom>
          <a:solidFill>
            <a:srgbClr val="2A9D8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5" name="Text 13"/>
          <p:cNvSpPr/>
          <p:nvPr/>
        </p:nvSpPr>
        <p:spPr>
          <a:xfrm>
            <a:off x="868680" y="3813048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NFC Access Control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868680" y="4069080"/>
            <a:ext cx="1828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Tap-to-enter at gates</a:t>
            </a:r>
            <a:endParaRPr lang="en-US" sz="800" dirty="0"/>
          </a:p>
        </p:txBody>
      </p:sp>
      <p:sp>
        <p:nvSpPr>
          <p:cNvPr id="17" name="Shape 15"/>
          <p:cNvSpPr/>
          <p:nvPr/>
        </p:nvSpPr>
        <p:spPr>
          <a:xfrm>
            <a:off x="2788920" y="3858768"/>
            <a:ext cx="320040" cy="320040"/>
          </a:xfrm>
          <a:prstGeom prst="ellipse">
            <a:avLst/>
          </a:prstGeom>
          <a:solidFill>
            <a:srgbClr val="2A9D8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8" name="Text 16"/>
          <p:cNvSpPr/>
          <p:nvPr/>
        </p:nvSpPr>
        <p:spPr>
          <a:xfrm>
            <a:off x="3200400" y="3813048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Community Hub</a:t>
            </a:r>
            <a:endParaRPr lang="en-US" sz="1000" dirty="0"/>
          </a:p>
        </p:txBody>
      </p:sp>
      <p:sp>
        <p:nvSpPr>
          <p:cNvPr id="19" name="Text 17"/>
          <p:cNvSpPr/>
          <p:nvPr/>
        </p:nvSpPr>
        <p:spPr>
          <a:xfrm>
            <a:off x="3200400" y="4069080"/>
            <a:ext cx="1828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Events, polls, classifieds</a:t>
            </a:r>
            <a:endParaRPr lang="en-US" sz="800" dirty="0"/>
          </a:p>
        </p:txBody>
      </p:sp>
      <p:sp>
        <p:nvSpPr>
          <p:cNvPr id="20" name="Shape 18"/>
          <p:cNvSpPr/>
          <p:nvPr/>
        </p:nvSpPr>
        <p:spPr>
          <a:xfrm>
            <a:off x="457200" y="4517136"/>
            <a:ext cx="320040" cy="320040"/>
          </a:xfrm>
          <a:prstGeom prst="ellipse">
            <a:avLst/>
          </a:prstGeom>
          <a:solidFill>
            <a:srgbClr val="2A9D8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1" name="Text 19"/>
          <p:cNvSpPr/>
          <p:nvPr/>
        </p:nvSpPr>
        <p:spPr>
          <a:xfrm>
            <a:off x="868680" y="4471416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Role Dashboards</a:t>
            </a:r>
            <a:endParaRPr lang="en-US" sz="1000" dirty="0"/>
          </a:p>
        </p:txBody>
      </p:sp>
      <p:sp>
        <p:nvSpPr>
          <p:cNvPr id="22" name="Text 20"/>
          <p:cNvSpPr/>
          <p:nvPr/>
        </p:nvSpPr>
        <p:spPr>
          <a:xfrm>
            <a:off x="868680" y="4727448"/>
            <a:ext cx="1828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Resident · Admin · Security</a:t>
            </a:r>
            <a:endParaRPr lang="en-US" sz="800" dirty="0"/>
          </a:p>
        </p:txBody>
      </p:sp>
      <p:sp>
        <p:nvSpPr>
          <p:cNvPr id="23" name="Shape 21"/>
          <p:cNvSpPr/>
          <p:nvPr/>
        </p:nvSpPr>
        <p:spPr>
          <a:xfrm>
            <a:off x="4754880" y="918726"/>
            <a:ext cx="4114800" cy="1119894"/>
          </a:xfrm>
          <a:prstGeom prst="rect">
            <a:avLst/>
          </a:prstGeom>
          <a:solidFill>
            <a:srgbClr val="FFFFFF"/>
          </a:solidFill>
          <a:ln w="6350">
            <a:solidFill>
              <a:srgbClr val="D8E8DC"/>
            </a:solidFill>
            <a:prstDash val="solid"/>
          </a:ln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pic>
        <p:nvPicPr>
          <p:cNvPr id="24" name="Image 0" descr="C:\Loop Application Casestudy\Mockups\Case study Mockups\Loop Login screens fl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937014"/>
            <a:ext cx="4023360" cy="1028454"/>
          </a:xfrm>
          <a:prstGeom prst="rect">
            <a:avLst/>
          </a:prstGeom>
        </p:spPr>
      </p:pic>
      <p:sp>
        <p:nvSpPr>
          <p:cNvPr id="25" name="Text 22"/>
          <p:cNvSpPr/>
          <p:nvPr/>
        </p:nvSpPr>
        <p:spPr>
          <a:xfrm>
            <a:off x="4892040" y="2308614"/>
            <a:ext cx="40233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i="1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Hi-Fi screens — Onboarding &amp; Login flow</a:t>
            </a:r>
            <a:endParaRPr lang="en-US" sz="800" dirty="0"/>
          </a:p>
        </p:txBody>
      </p:sp>
      <p:sp>
        <p:nvSpPr>
          <p:cNvPr id="26" name="Shape 23"/>
          <p:cNvSpPr/>
          <p:nvPr/>
        </p:nvSpPr>
        <p:spPr>
          <a:xfrm>
            <a:off x="0" y="4892040"/>
            <a:ext cx="9144000" cy="265176"/>
          </a:xfrm>
          <a:prstGeom prst="rect">
            <a:avLst/>
          </a:prstGeom>
          <a:solidFill>
            <a:srgbClr val="1B5E3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7" name="Text 24"/>
          <p:cNvSpPr/>
          <p:nvPr/>
        </p:nvSpPr>
        <p:spPr>
          <a:xfrm>
            <a:off x="457200" y="4919472"/>
            <a:ext cx="7315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Loop Community  |  Powered by RiVirtual  |  PropTech Case Study</a:t>
            </a:r>
            <a:endParaRPr lang="en-US" sz="800" dirty="0"/>
          </a:p>
        </p:txBody>
      </p:sp>
      <p:sp>
        <p:nvSpPr>
          <p:cNvPr id="28" name="Text 25"/>
          <p:cNvSpPr/>
          <p:nvPr/>
        </p:nvSpPr>
        <p:spPr>
          <a:xfrm>
            <a:off x="8412480" y="4919472"/>
            <a:ext cx="457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E9C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A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4892040"/>
          </a:xfrm>
          <a:prstGeom prst="rect">
            <a:avLst/>
          </a:prstGeom>
          <a:solidFill>
            <a:srgbClr val="2A9D8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" name="Text 1"/>
          <p:cNvSpPr/>
          <p:nvPr/>
        </p:nvSpPr>
        <p:spPr>
          <a:xfrm>
            <a:off x="457200" y="32004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5E3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Impact &amp; Results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457200" y="91440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From Chaos to Coherence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457200" y="1325880"/>
            <a:ext cx="1965960" cy="1371600"/>
          </a:xfrm>
          <a:prstGeom prst="rect">
            <a:avLst/>
          </a:prstGeom>
          <a:solidFill>
            <a:srgbClr val="FFFFFF"/>
          </a:solidFill>
          <a:ln w="6350">
            <a:solidFill>
              <a:srgbClr val="2A9D8F"/>
            </a:solidFill>
            <a:prstDash val="solid"/>
          </a:ln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6" name="Text 4"/>
          <p:cNvSpPr/>
          <p:nvPr/>
        </p:nvSpPr>
        <p:spPr>
          <a:xfrm>
            <a:off x="457200" y="1463040"/>
            <a:ext cx="1965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1B5E3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&lt;30s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548640" y="2148840"/>
            <a:ext cx="1783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Visitor approval</a:t>
            </a:r>
            <a:endParaRPr lang="en-US" sz="800" dirty="0"/>
          </a:p>
          <a:p>
            <a:pPr marL="0" indent="0" algn="ctr">
              <a:buNone/>
            </a:pPr>
            <a:r>
              <a:rPr lang="en-US" sz="800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(was 5–15 min)</a:t>
            </a:r>
            <a:endParaRPr lang="en-US" sz="800" dirty="0"/>
          </a:p>
        </p:txBody>
      </p:sp>
      <p:sp>
        <p:nvSpPr>
          <p:cNvPr id="8" name="Shape 6"/>
          <p:cNvSpPr/>
          <p:nvPr/>
        </p:nvSpPr>
        <p:spPr>
          <a:xfrm>
            <a:off x="2606040" y="1325880"/>
            <a:ext cx="1965960" cy="1371600"/>
          </a:xfrm>
          <a:prstGeom prst="rect">
            <a:avLst/>
          </a:prstGeom>
          <a:solidFill>
            <a:srgbClr val="FFFFFF"/>
          </a:solidFill>
          <a:ln w="6350">
            <a:solidFill>
              <a:srgbClr val="2A9D8F"/>
            </a:solidFill>
            <a:prstDash val="solid"/>
          </a:ln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9" name="Text 7"/>
          <p:cNvSpPr/>
          <p:nvPr/>
        </p:nvSpPr>
        <p:spPr>
          <a:xfrm>
            <a:off x="2606040" y="1463040"/>
            <a:ext cx="1965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1B5E3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100%</a:t>
            </a:r>
            <a:endParaRPr lang="en-US" sz="3200" dirty="0"/>
          </a:p>
        </p:txBody>
      </p:sp>
      <p:sp>
        <p:nvSpPr>
          <p:cNvPr id="10" name="Text 8"/>
          <p:cNvSpPr/>
          <p:nvPr/>
        </p:nvSpPr>
        <p:spPr>
          <a:xfrm>
            <a:off x="2697480" y="2148840"/>
            <a:ext cx="1783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Digital audit trail</a:t>
            </a:r>
            <a:endParaRPr lang="en-US" sz="800" dirty="0"/>
          </a:p>
          <a:p>
            <a:pPr marL="0" indent="0" algn="ctr">
              <a:buNone/>
            </a:pPr>
            <a:r>
              <a:rPr lang="en-US" sz="800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(was paper logbook)</a:t>
            </a:r>
            <a:endParaRPr lang="en-US" sz="800" dirty="0"/>
          </a:p>
        </p:txBody>
      </p:sp>
      <p:sp>
        <p:nvSpPr>
          <p:cNvPr id="11" name="Shape 9"/>
          <p:cNvSpPr/>
          <p:nvPr/>
        </p:nvSpPr>
        <p:spPr>
          <a:xfrm>
            <a:off x="4754880" y="1325880"/>
            <a:ext cx="1965960" cy="1371600"/>
          </a:xfrm>
          <a:prstGeom prst="rect">
            <a:avLst/>
          </a:prstGeom>
          <a:solidFill>
            <a:srgbClr val="FFFFFF"/>
          </a:solidFill>
          <a:ln w="6350">
            <a:solidFill>
              <a:srgbClr val="2A9D8F"/>
            </a:solidFill>
            <a:prstDash val="solid"/>
          </a:ln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12" name="Text 10"/>
          <p:cNvSpPr/>
          <p:nvPr/>
        </p:nvSpPr>
        <p:spPr>
          <a:xfrm>
            <a:off x="4754880" y="1463040"/>
            <a:ext cx="1965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1B5E3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34+</a:t>
            </a:r>
            <a:endParaRPr lang="en-US" sz="3200" dirty="0"/>
          </a:p>
        </p:txBody>
      </p:sp>
      <p:sp>
        <p:nvSpPr>
          <p:cNvPr id="13" name="Text 11"/>
          <p:cNvSpPr/>
          <p:nvPr/>
        </p:nvSpPr>
        <p:spPr>
          <a:xfrm>
            <a:off x="4846320" y="2148840"/>
            <a:ext cx="1783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Mobile screens</a:t>
            </a:r>
            <a:endParaRPr lang="en-US" sz="800" dirty="0"/>
          </a:p>
          <a:p>
            <a:pPr marL="0" indent="0" algn="ctr">
              <a:buNone/>
            </a:pPr>
            <a:r>
              <a:rPr lang="en-US" sz="800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designed</a:t>
            </a:r>
            <a:endParaRPr lang="en-US" sz="800" dirty="0"/>
          </a:p>
        </p:txBody>
      </p:sp>
      <p:sp>
        <p:nvSpPr>
          <p:cNvPr id="14" name="Shape 12"/>
          <p:cNvSpPr/>
          <p:nvPr/>
        </p:nvSpPr>
        <p:spPr>
          <a:xfrm>
            <a:off x="6903720" y="1325880"/>
            <a:ext cx="1965960" cy="1371600"/>
          </a:xfrm>
          <a:prstGeom prst="rect">
            <a:avLst/>
          </a:prstGeom>
          <a:solidFill>
            <a:srgbClr val="FFFFFF"/>
          </a:solidFill>
          <a:ln w="6350">
            <a:solidFill>
              <a:srgbClr val="2A9D8F"/>
            </a:solidFill>
            <a:prstDash val="solid"/>
          </a:ln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15" name="Text 13"/>
          <p:cNvSpPr/>
          <p:nvPr/>
        </p:nvSpPr>
        <p:spPr>
          <a:xfrm>
            <a:off x="6903720" y="1463040"/>
            <a:ext cx="1965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1B5E3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3200" dirty="0"/>
          </a:p>
        </p:txBody>
      </p:sp>
      <p:sp>
        <p:nvSpPr>
          <p:cNvPr id="16" name="Text 14"/>
          <p:cNvSpPr/>
          <p:nvPr/>
        </p:nvSpPr>
        <p:spPr>
          <a:xfrm>
            <a:off x="6995160" y="2148840"/>
            <a:ext cx="1783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Role dashboards</a:t>
            </a:r>
            <a:endParaRPr lang="en-US" sz="800" dirty="0"/>
          </a:p>
          <a:p>
            <a:pPr marL="0" indent="0" algn="ctr">
              <a:buNone/>
            </a:pPr>
            <a:r>
              <a:rPr lang="en-US" sz="800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one app</a:t>
            </a:r>
            <a:endParaRPr lang="en-US" sz="800" dirty="0"/>
          </a:p>
        </p:txBody>
      </p:sp>
      <p:sp>
        <p:nvSpPr>
          <p:cNvPr id="17" name="Text 15"/>
          <p:cNvSpPr/>
          <p:nvPr/>
        </p:nvSpPr>
        <p:spPr>
          <a:xfrm>
            <a:off x="457200" y="288036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Qualitative Transformation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457200" y="3246120"/>
            <a:ext cx="182880" cy="182880"/>
          </a:xfrm>
          <a:prstGeom prst="ellipse">
            <a:avLst/>
          </a:prstGeom>
          <a:solidFill>
            <a:srgbClr val="2A9D8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9" name="Text 17"/>
          <p:cNvSpPr/>
          <p:nvPr/>
        </p:nvSpPr>
        <p:spPr>
          <a:xfrm>
            <a:off x="731520" y="3200400"/>
            <a:ext cx="5029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A2E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Residents regained control without added complexity</a:t>
            </a:r>
            <a:endParaRPr lang="en-US" sz="900" dirty="0"/>
          </a:p>
        </p:txBody>
      </p:sp>
      <p:sp>
        <p:nvSpPr>
          <p:cNvPr id="20" name="Shape 18"/>
          <p:cNvSpPr/>
          <p:nvPr/>
        </p:nvSpPr>
        <p:spPr>
          <a:xfrm>
            <a:off x="457200" y="3630168"/>
            <a:ext cx="182880" cy="182880"/>
          </a:xfrm>
          <a:prstGeom prst="ellipse">
            <a:avLst/>
          </a:prstGeom>
          <a:solidFill>
            <a:srgbClr val="2A9D8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1" name="Text 19"/>
          <p:cNvSpPr/>
          <p:nvPr/>
        </p:nvSpPr>
        <p:spPr>
          <a:xfrm>
            <a:off x="731520" y="3584448"/>
            <a:ext cx="5029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A2E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Administrators gained a command center, not a chaos inbox</a:t>
            </a:r>
            <a:endParaRPr lang="en-US" sz="900" dirty="0"/>
          </a:p>
        </p:txBody>
      </p:sp>
      <p:sp>
        <p:nvSpPr>
          <p:cNvPr id="22" name="Shape 20"/>
          <p:cNvSpPr/>
          <p:nvPr/>
        </p:nvSpPr>
        <p:spPr>
          <a:xfrm>
            <a:off x="457200" y="4014216"/>
            <a:ext cx="182880" cy="182880"/>
          </a:xfrm>
          <a:prstGeom prst="ellipse">
            <a:avLst/>
          </a:prstGeom>
          <a:solidFill>
            <a:srgbClr val="2A9D8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3" name="Text 21"/>
          <p:cNvSpPr/>
          <p:nvPr/>
        </p:nvSpPr>
        <p:spPr>
          <a:xfrm>
            <a:off x="731520" y="3968496"/>
            <a:ext cx="5029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A2E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Security moved from guessing names to verified access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457200" y="4398264"/>
            <a:ext cx="182880" cy="182880"/>
          </a:xfrm>
          <a:prstGeom prst="ellipse">
            <a:avLst/>
          </a:prstGeom>
          <a:solidFill>
            <a:srgbClr val="2A9D8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5" name="Text 23"/>
          <p:cNvSpPr/>
          <p:nvPr/>
        </p:nvSpPr>
        <p:spPr>
          <a:xfrm>
            <a:off x="731520" y="4352544"/>
            <a:ext cx="5029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A2E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Society brand elevated — tech matching premium gated living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760720" y="2834640"/>
            <a:ext cx="2926080" cy="1645920"/>
          </a:xfrm>
          <a:prstGeom prst="rect">
            <a:avLst/>
          </a:prstGeom>
          <a:solidFill>
            <a:srgbClr val="1B5E3B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27" name="Text 25"/>
          <p:cNvSpPr/>
          <p:nvPr/>
        </p:nvSpPr>
        <p:spPr>
          <a:xfrm>
            <a:off x="5897880" y="3108960"/>
            <a:ext cx="265176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"We didn't digitize a logbook. We gave a community its nervous system."</a:t>
            </a:r>
            <a:endParaRPr lang="en-US" sz="1100" dirty="0"/>
          </a:p>
        </p:txBody>
      </p:sp>
      <p:sp>
        <p:nvSpPr>
          <p:cNvPr id="28" name="Shape 26"/>
          <p:cNvSpPr/>
          <p:nvPr/>
        </p:nvSpPr>
        <p:spPr>
          <a:xfrm>
            <a:off x="0" y="4892040"/>
            <a:ext cx="9144000" cy="265176"/>
          </a:xfrm>
          <a:prstGeom prst="rect">
            <a:avLst/>
          </a:prstGeom>
          <a:solidFill>
            <a:srgbClr val="1B5E3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9" name="Text 27"/>
          <p:cNvSpPr/>
          <p:nvPr/>
        </p:nvSpPr>
        <p:spPr>
          <a:xfrm>
            <a:off x="457200" y="4919472"/>
            <a:ext cx="7315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Loop Community  |  Powered by RiVirtual  |  PropTech Case Study</a:t>
            </a:r>
            <a:endParaRPr lang="en-US" sz="800" dirty="0"/>
          </a:p>
        </p:txBody>
      </p:sp>
      <p:sp>
        <p:nvSpPr>
          <p:cNvPr id="30" name="Text 28"/>
          <p:cNvSpPr/>
          <p:nvPr/>
        </p:nvSpPr>
        <p:spPr>
          <a:xfrm>
            <a:off x="8412480" y="4919472"/>
            <a:ext cx="457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E9C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</a:t>
            </a:r>
            <a:endParaRPr lang="en-US" sz="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0F2B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548640" y="457200"/>
            <a:ext cx="5486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Key Learnings &amp; Reflection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521970" y="116586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4ECD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This Project Taught Me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548640" y="1508760"/>
            <a:ext cx="320040" cy="320040"/>
          </a:xfrm>
          <a:prstGeom prst="rect">
            <a:avLst/>
          </a:prstGeom>
          <a:solidFill>
            <a:srgbClr val="E9C46A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6" name="Text 4"/>
          <p:cNvSpPr/>
          <p:nvPr/>
        </p:nvSpPr>
        <p:spPr>
          <a:xfrm>
            <a:off x="548640" y="1554480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F2B1E"/>
                </a:solidFill>
              </a:rPr>
              <a:t>1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1005840" y="1508760"/>
            <a:ext cx="7315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AFA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Design for the worst moment — the guard in midday heat, not the demo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548640" y="2075688"/>
            <a:ext cx="320040" cy="320040"/>
          </a:xfrm>
          <a:prstGeom prst="rect">
            <a:avLst/>
          </a:prstGeom>
          <a:solidFill>
            <a:srgbClr val="E9C46A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9" name="Text 7"/>
          <p:cNvSpPr/>
          <p:nvPr/>
        </p:nvSpPr>
        <p:spPr>
          <a:xfrm>
            <a:off x="548640" y="2121408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F2B1E"/>
                </a:solidFill>
              </a:rPr>
              <a:t>2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1005840" y="2075688"/>
            <a:ext cx="7315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AFA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Roles are lenses, not walls — shared reality, different permissions</a:t>
            </a:r>
            <a:endParaRPr lang="en-US" sz="1000" dirty="0"/>
          </a:p>
        </p:txBody>
      </p:sp>
      <p:sp>
        <p:nvSpPr>
          <p:cNvPr id="11" name="Shape 9"/>
          <p:cNvSpPr/>
          <p:nvPr/>
        </p:nvSpPr>
        <p:spPr>
          <a:xfrm>
            <a:off x="548640" y="2642616"/>
            <a:ext cx="320040" cy="320040"/>
          </a:xfrm>
          <a:prstGeom prst="rect">
            <a:avLst/>
          </a:prstGeom>
          <a:solidFill>
            <a:srgbClr val="E9C46A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2" name="Text 10"/>
          <p:cNvSpPr/>
          <p:nvPr/>
        </p:nvSpPr>
        <p:spPr>
          <a:xfrm>
            <a:off x="548640" y="2688336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F2B1E"/>
                </a:solidFill>
              </a:rPr>
              <a:t>3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1005840" y="2642616"/>
            <a:ext cx="7315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AFA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Security UX is emotional UX — every color carries weight</a:t>
            </a:r>
            <a:endParaRPr lang="en-US" sz="1000" dirty="0"/>
          </a:p>
        </p:txBody>
      </p:sp>
      <p:sp>
        <p:nvSpPr>
          <p:cNvPr id="14" name="Shape 12"/>
          <p:cNvSpPr/>
          <p:nvPr/>
        </p:nvSpPr>
        <p:spPr>
          <a:xfrm>
            <a:off x="548640" y="3209544"/>
            <a:ext cx="320040" cy="320040"/>
          </a:xfrm>
          <a:prstGeom prst="rect">
            <a:avLst/>
          </a:prstGeom>
          <a:solidFill>
            <a:srgbClr val="E9C46A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5" name="Text 13"/>
          <p:cNvSpPr/>
          <p:nvPr/>
        </p:nvSpPr>
        <p:spPr>
          <a:xfrm>
            <a:off x="548640" y="3255264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F2B1E"/>
                </a:solidFill>
              </a:rPr>
              <a:t>4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1005840" y="3209544"/>
            <a:ext cx="7315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AFA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Constraints breed clarity — 1.5 months forced ruthless prioritization</a:t>
            </a:r>
            <a:endParaRPr lang="en-US" sz="1000" dirty="0"/>
          </a:p>
        </p:txBody>
      </p:sp>
      <p:sp>
        <p:nvSpPr>
          <p:cNvPr id="17" name="Shape 15"/>
          <p:cNvSpPr/>
          <p:nvPr/>
        </p:nvSpPr>
        <p:spPr>
          <a:xfrm>
            <a:off x="548640" y="3776472"/>
            <a:ext cx="320040" cy="320040"/>
          </a:xfrm>
          <a:prstGeom prst="rect">
            <a:avLst/>
          </a:prstGeom>
          <a:solidFill>
            <a:srgbClr val="E9C46A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8" name="Text 16"/>
          <p:cNvSpPr/>
          <p:nvPr/>
        </p:nvSpPr>
        <p:spPr>
          <a:xfrm>
            <a:off x="548640" y="382219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F2B1E"/>
                </a:solidFill>
              </a:rPr>
              <a:t>5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1005840" y="3776472"/>
            <a:ext cx="7315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AFA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PRD is part of the design — edge cases start on the design table</a:t>
            </a:r>
            <a:endParaRPr lang="en-US" sz="1000" dirty="0"/>
          </a:p>
        </p:txBody>
      </p:sp>
      <p:sp>
        <p:nvSpPr>
          <p:cNvPr id="20" name="Shape 18"/>
          <p:cNvSpPr/>
          <p:nvPr/>
        </p:nvSpPr>
        <p:spPr>
          <a:xfrm>
            <a:off x="548640" y="4343400"/>
            <a:ext cx="8046720" cy="502920"/>
          </a:xfrm>
          <a:prstGeom prst="rect">
            <a:avLst/>
          </a:prstGeom>
          <a:solidFill>
            <a:srgbClr val="1B5E3B"/>
          </a:solidFill>
          <a:ln w="6350">
            <a:solidFill>
              <a:srgbClr val="E9C46A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1" name="Text 19"/>
          <p:cNvSpPr/>
          <p:nvPr/>
        </p:nvSpPr>
        <p:spPr>
          <a:xfrm>
            <a:off x="685800" y="4434840"/>
            <a:ext cx="777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E9C46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"Great society apps don't feel like software. They feel like someone thoughtful is watching the gate for you."</a:t>
            </a:r>
            <a:endParaRPr lang="en-US" sz="1000" dirty="0"/>
          </a:p>
        </p:txBody>
      </p:sp>
      <p:pic>
        <p:nvPicPr>
          <p:cNvPr id="22" name="Image 0" descr="C:\Loop Application Casestudy\Logo's\Loop_Logo_4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700" y="941070"/>
            <a:ext cx="2293620" cy="2293620"/>
          </a:xfrm>
          <a:prstGeom prst="ellipse">
            <a:avLst/>
          </a:prstGeom>
        </p:spPr>
      </p:pic>
      <p:sp>
        <p:nvSpPr>
          <p:cNvPr id="23" name="Text 20"/>
          <p:cNvSpPr/>
          <p:nvPr/>
        </p:nvSpPr>
        <p:spPr>
          <a:xfrm>
            <a:off x="960120" y="4681728"/>
            <a:ext cx="7315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4892040"/>
          </a:xfrm>
          <a:prstGeom prst="rect">
            <a:avLst/>
          </a:prstGeom>
          <a:solidFill>
            <a:srgbClr val="2A9D8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" name="Text 1"/>
          <p:cNvSpPr/>
          <p:nvPr/>
        </p:nvSpPr>
        <p:spPr>
          <a:xfrm>
            <a:off x="457200" y="32004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5E3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Challenge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457200" y="91440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Beautiful Walls, Broken Systems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457200" y="1280160"/>
            <a:ext cx="3931920" cy="3291840"/>
          </a:xfrm>
          <a:prstGeom prst="rect">
            <a:avLst/>
          </a:prstGeom>
          <a:solidFill>
            <a:srgbClr val="F0F0F0"/>
          </a:solidFill>
          <a:ln w="12700">
            <a:solidFill>
              <a:srgbClr val="C0392B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6" name="Text 4"/>
          <p:cNvSpPr/>
          <p:nvPr/>
        </p:nvSpPr>
        <p:spPr>
          <a:xfrm>
            <a:off x="594360" y="1371600"/>
            <a:ext cx="1371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BEFORE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594360" y="1783080"/>
            <a:ext cx="3657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900" dirty="0">
                <a:solidFill>
                  <a:srgbClr val="1A2E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WhatsApp Chaos — 47 unread msgs, approvals buried in memes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594360" y="2286000"/>
            <a:ext cx="3657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900" dirty="0">
                <a:solidFill>
                  <a:srgbClr val="1A2E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Paper Logbooks — illegible, unsearchable, zero audit trail</a:t>
            </a:r>
            <a:endParaRPr lang="en-US" sz="900" dirty="0"/>
          </a:p>
        </p:txBody>
      </p:sp>
      <p:sp>
        <p:nvSpPr>
          <p:cNvPr id="9" name="Text 7"/>
          <p:cNvSpPr/>
          <p:nvPr/>
        </p:nvSpPr>
        <p:spPr>
          <a:xfrm>
            <a:off x="594360" y="2788920"/>
            <a:ext cx="3657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900" dirty="0">
                <a:solidFill>
                  <a:srgbClr val="1A2E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Manual Visitors — phone tag with guards, guests in the sun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594360" y="3291840"/>
            <a:ext cx="3657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900" dirty="0">
                <a:solidFill>
                  <a:srgbClr val="1A2E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Presence — society blind to who's in, out, expecting</a:t>
            </a:r>
            <a:endParaRPr lang="en-US" sz="900" dirty="0"/>
          </a:p>
        </p:txBody>
      </p:sp>
      <p:sp>
        <p:nvSpPr>
          <p:cNvPr id="11" name="Text 9"/>
          <p:cNvSpPr/>
          <p:nvPr/>
        </p:nvSpPr>
        <p:spPr>
          <a:xfrm>
            <a:off x="594360" y="3794760"/>
            <a:ext cx="3657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900" dirty="0">
                <a:solidFill>
                  <a:srgbClr val="1A2E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Scattered Community — notice boards no one reads</a:t>
            </a:r>
            <a:endParaRPr lang="en-US" sz="900" dirty="0"/>
          </a:p>
        </p:txBody>
      </p:sp>
      <p:sp>
        <p:nvSpPr>
          <p:cNvPr id="12" name="Shape 10"/>
          <p:cNvSpPr/>
          <p:nvPr/>
        </p:nvSpPr>
        <p:spPr>
          <a:xfrm>
            <a:off x="594360" y="4160520"/>
            <a:ext cx="3657600" cy="320040"/>
          </a:xfrm>
          <a:prstGeom prst="rect">
            <a:avLst/>
          </a:prstGeom>
          <a:solidFill>
            <a:srgbClr val="C0392B">
              <a:alpha val="15000"/>
            </a:srgbClr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3" name="Text 11"/>
          <p:cNvSpPr/>
          <p:nvPr/>
        </p:nvSpPr>
        <p:spPr>
          <a:xfrm>
            <a:off x="685800" y="4206240"/>
            <a:ext cx="34747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C0392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"I already approved him on WhatsApp!"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4754880" y="1280160"/>
            <a:ext cx="3931920" cy="3291840"/>
          </a:xfrm>
          <a:prstGeom prst="rect">
            <a:avLst/>
          </a:prstGeom>
          <a:solidFill>
            <a:srgbClr val="E8F5E9"/>
          </a:solidFill>
          <a:ln w="12700">
            <a:solidFill>
              <a:srgbClr val="2A9D8F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5" name="Text 13"/>
          <p:cNvSpPr/>
          <p:nvPr/>
        </p:nvSpPr>
        <p:spPr>
          <a:xfrm>
            <a:off x="4892040" y="137160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AFTER — LOOP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4892040" y="1783080"/>
            <a:ext cx="3657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900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Digital passes — 30-second visitor approval</a:t>
            </a:r>
            <a:endParaRPr lang="en-US" sz="900" dirty="0"/>
          </a:p>
        </p:txBody>
      </p:sp>
      <p:sp>
        <p:nvSpPr>
          <p:cNvPr id="17" name="Text 15"/>
          <p:cNvSpPr/>
          <p:nvPr/>
        </p:nvSpPr>
        <p:spPr>
          <a:xfrm>
            <a:off x="4892040" y="2286000"/>
            <a:ext cx="3657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900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Cryptographic QR/NFC validation at gate</a:t>
            </a:r>
            <a:endParaRPr lang="en-US" sz="900" dirty="0"/>
          </a:p>
        </p:txBody>
      </p:sp>
      <p:sp>
        <p:nvSpPr>
          <p:cNvPr id="18" name="Text 16"/>
          <p:cNvSpPr/>
          <p:nvPr/>
        </p:nvSpPr>
        <p:spPr>
          <a:xfrm>
            <a:off x="4892040" y="2788920"/>
            <a:ext cx="3657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900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100% digital, timestamped audit trail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4892040" y="3291840"/>
            <a:ext cx="3657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900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Ambient geofence presence detection</a:t>
            </a:r>
            <a:endParaRPr lang="en-US" sz="900" dirty="0"/>
          </a:p>
        </p:txBody>
      </p:sp>
      <p:sp>
        <p:nvSpPr>
          <p:cNvPr id="20" name="Text 18"/>
          <p:cNvSpPr/>
          <p:nvPr/>
        </p:nvSpPr>
        <p:spPr>
          <a:xfrm>
            <a:off x="4892040" y="3794760"/>
            <a:ext cx="3657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900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Unified Community Hub with push alerts</a:t>
            </a:r>
            <a:endParaRPr lang="en-US" sz="900" dirty="0"/>
          </a:p>
        </p:txBody>
      </p:sp>
      <p:sp>
        <p:nvSpPr>
          <p:cNvPr id="21" name="Shape 19"/>
          <p:cNvSpPr/>
          <p:nvPr/>
        </p:nvSpPr>
        <p:spPr>
          <a:xfrm>
            <a:off x="4892040" y="4160520"/>
            <a:ext cx="3657600" cy="320040"/>
          </a:xfrm>
          <a:prstGeom prst="rect">
            <a:avLst/>
          </a:prstGeom>
          <a:solidFill>
            <a:srgbClr val="1B5E3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2" name="Text 20"/>
          <p:cNvSpPr/>
          <p:nvPr/>
        </p:nvSpPr>
        <p:spPr>
          <a:xfrm>
            <a:off x="4983480" y="4206240"/>
            <a:ext cx="34747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Fragmented villages → Thriving digital community</a:t>
            </a:r>
            <a:endParaRPr lang="en-US" sz="900" dirty="0"/>
          </a:p>
        </p:txBody>
      </p:sp>
      <p:sp>
        <p:nvSpPr>
          <p:cNvPr id="23" name="Shape 21"/>
          <p:cNvSpPr/>
          <p:nvPr/>
        </p:nvSpPr>
        <p:spPr>
          <a:xfrm>
            <a:off x="0" y="4892040"/>
            <a:ext cx="9144000" cy="265176"/>
          </a:xfrm>
          <a:prstGeom prst="rect">
            <a:avLst/>
          </a:prstGeom>
          <a:solidFill>
            <a:srgbClr val="1B5E3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4" name="Text 22"/>
          <p:cNvSpPr/>
          <p:nvPr/>
        </p:nvSpPr>
        <p:spPr>
          <a:xfrm>
            <a:off x="457200" y="4919472"/>
            <a:ext cx="7315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Loop Community  |  Powered by RiVirtual  |  PropTech Case Study</a:t>
            </a:r>
            <a:endParaRPr lang="en-US" sz="800" dirty="0"/>
          </a:p>
        </p:txBody>
      </p:sp>
      <p:sp>
        <p:nvSpPr>
          <p:cNvPr id="25" name="Text 23"/>
          <p:cNvSpPr/>
          <p:nvPr/>
        </p:nvSpPr>
        <p:spPr>
          <a:xfrm>
            <a:off x="8412480" y="4919472"/>
            <a:ext cx="457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E9C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4892040"/>
          </a:xfrm>
          <a:prstGeom prst="rect">
            <a:avLst/>
          </a:prstGeom>
          <a:solidFill>
            <a:srgbClr val="2A9D8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" name="Text 1"/>
          <p:cNvSpPr/>
          <p:nvPr/>
        </p:nvSpPr>
        <p:spPr>
          <a:xfrm>
            <a:off x="457200" y="32004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5E3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My Role &amp; Approach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457200" y="91440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Designer, Three Worlds, Zero Room for Guesswork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457200" y="1325880"/>
            <a:ext cx="2651760" cy="1234440"/>
          </a:xfrm>
          <a:prstGeom prst="rect">
            <a:avLst/>
          </a:prstGeom>
          <a:solidFill>
            <a:srgbClr val="FFFFFF"/>
          </a:solidFill>
          <a:ln w="6350">
            <a:solidFill>
              <a:srgbClr val="D8E8DC"/>
            </a:solidFill>
            <a:prstDash val="solid"/>
          </a:ln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6" name="Shape 4"/>
          <p:cNvSpPr/>
          <p:nvPr/>
        </p:nvSpPr>
        <p:spPr>
          <a:xfrm>
            <a:off x="457200" y="1325880"/>
            <a:ext cx="73152" cy="1234440"/>
          </a:xfrm>
          <a:prstGeom prst="rect">
            <a:avLst/>
          </a:prstGeom>
          <a:solidFill>
            <a:srgbClr val="2A9D8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7" name="Text 5"/>
          <p:cNvSpPr/>
          <p:nvPr/>
        </p:nvSpPr>
        <p:spPr>
          <a:xfrm>
            <a:off x="640080" y="1435608"/>
            <a:ext cx="2377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Product Architect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621792" y="1737360"/>
            <a:ext cx="239572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850" dirty="0">
                <a:solidFill>
                  <a:srgbClr val="1A2E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System map: geofencing, NFC, visitor flows, hub</a:t>
            </a:r>
            <a:endParaRPr lang="en-US" sz="850" dirty="0"/>
          </a:p>
        </p:txBody>
      </p:sp>
      <p:sp>
        <p:nvSpPr>
          <p:cNvPr id="9" name="Shape 7"/>
          <p:cNvSpPr/>
          <p:nvPr/>
        </p:nvSpPr>
        <p:spPr>
          <a:xfrm>
            <a:off x="3291840" y="1325880"/>
            <a:ext cx="2651760" cy="1234440"/>
          </a:xfrm>
          <a:prstGeom prst="rect">
            <a:avLst/>
          </a:prstGeom>
          <a:solidFill>
            <a:srgbClr val="FFFFFF"/>
          </a:solidFill>
          <a:ln w="6350">
            <a:solidFill>
              <a:srgbClr val="D8E8DC"/>
            </a:solidFill>
            <a:prstDash val="solid"/>
          </a:ln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10" name="Shape 8"/>
          <p:cNvSpPr/>
          <p:nvPr/>
        </p:nvSpPr>
        <p:spPr>
          <a:xfrm>
            <a:off x="3291840" y="1325880"/>
            <a:ext cx="73152" cy="1234440"/>
          </a:xfrm>
          <a:prstGeom prst="rect">
            <a:avLst/>
          </a:prstGeom>
          <a:solidFill>
            <a:srgbClr val="2A9D8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1" name="Text 9"/>
          <p:cNvSpPr/>
          <p:nvPr/>
        </p:nvSpPr>
        <p:spPr>
          <a:xfrm>
            <a:off x="3474720" y="1435608"/>
            <a:ext cx="2377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UX Strategist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3456432" y="1737360"/>
            <a:ext cx="239572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850" dirty="0">
                <a:solidFill>
                  <a:srgbClr val="1A2E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Jobs-to-be-done across 3 user types</a:t>
            </a:r>
            <a:endParaRPr lang="en-US" sz="850" dirty="0"/>
          </a:p>
        </p:txBody>
      </p:sp>
      <p:sp>
        <p:nvSpPr>
          <p:cNvPr id="13" name="Shape 11"/>
          <p:cNvSpPr/>
          <p:nvPr/>
        </p:nvSpPr>
        <p:spPr>
          <a:xfrm>
            <a:off x="6126480" y="1325880"/>
            <a:ext cx="2651760" cy="1234440"/>
          </a:xfrm>
          <a:prstGeom prst="rect">
            <a:avLst/>
          </a:prstGeom>
          <a:solidFill>
            <a:srgbClr val="FFFFFF"/>
          </a:solidFill>
          <a:ln w="6350">
            <a:solidFill>
              <a:srgbClr val="D8E8DC"/>
            </a:solidFill>
            <a:prstDash val="solid"/>
          </a:ln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14" name="Shape 12"/>
          <p:cNvSpPr/>
          <p:nvPr/>
        </p:nvSpPr>
        <p:spPr>
          <a:xfrm>
            <a:off x="6126480" y="1325880"/>
            <a:ext cx="73152" cy="1234440"/>
          </a:xfrm>
          <a:prstGeom prst="rect">
            <a:avLst/>
          </a:prstGeom>
          <a:solidFill>
            <a:srgbClr val="2A9D8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5" name="Text 13"/>
          <p:cNvSpPr/>
          <p:nvPr/>
        </p:nvSpPr>
        <p:spPr>
          <a:xfrm>
            <a:off x="6309360" y="1435608"/>
            <a:ext cx="2377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Information Architect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6291072" y="1737360"/>
            <a:ext cx="239572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850" dirty="0">
                <a:solidFill>
                  <a:srgbClr val="1A2E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Role-based IA, navigation, hierarchy</a:t>
            </a:r>
            <a:endParaRPr lang="en-US" sz="850" dirty="0"/>
          </a:p>
        </p:txBody>
      </p:sp>
      <p:sp>
        <p:nvSpPr>
          <p:cNvPr id="17" name="Shape 15"/>
          <p:cNvSpPr/>
          <p:nvPr/>
        </p:nvSpPr>
        <p:spPr>
          <a:xfrm>
            <a:off x="457200" y="2743200"/>
            <a:ext cx="2651760" cy="1234440"/>
          </a:xfrm>
          <a:prstGeom prst="rect">
            <a:avLst/>
          </a:prstGeom>
          <a:solidFill>
            <a:srgbClr val="FFFFFF"/>
          </a:solidFill>
          <a:ln w="6350">
            <a:solidFill>
              <a:srgbClr val="D8E8DC"/>
            </a:solidFill>
            <a:prstDash val="solid"/>
          </a:ln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18" name="Shape 16"/>
          <p:cNvSpPr/>
          <p:nvPr/>
        </p:nvSpPr>
        <p:spPr>
          <a:xfrm>
            <a:off x="457200" y="2743200"/>
            <a:ext cx="73152" cy="1234440"/>
          </a:xfrm>
          <a:prstGeom prst="rect">
            <a:avLst/>
          </a:prstGeom>
          <a:solidFill>
            <a:srgbClr val="2A9D8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9" name="Text 17"/>
          <p:cNvSpPr/>
          <p:nvPr/>
        </p:nvSpPr>
        <p:spPr>
          <a:xfrm>
            <a:off x="640080" y="2852928"/>
            <a:ext cx="2377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Product Designer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621792" y="3154680"/>
            <a:ext cx="239572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850" dirty="0">
                <a:solidFill>
                  <a:srgbClr val="1A2E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End-to-end flows, wireframes, interactions</a:t>
            </a:r>
            <a:endParaRPr lang="en-US" sz="850" dirty="0"/>
          </a:p>
        </p:txBody>
      </p:sp>
      <p:sp>
        <p:nvSpPr>
          <p:cNvPr id="21" name="Shape 19"/>
          <p:cNvSpPr/>
          <p:nvPr/>
        </p:nvSpPr>
        <p:spPr>
          <a:xfrm>
            <a:off x="3291840" y="2743200"/>
            <a:ext cx="2651760" cy="1234440"/>
          </a:xfrm>
          <a:prstGeom prst="rect">
            <a:avLst/>
          </a:prstGeom>
          <a:solidFill>
            <a:srgbClr val="FFFFFF"/>
          </a:solidFill>
          <a:ln w="6350">
            <a:solidFill>
              <a:srgbClr val="D8E8DC"/>
            </a:solidFill>
            <a:prstDash val="solid"/>
          </a:ln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22" name="Shape 20"/>
          <p:cNvSpPr/>
          <p:nvPr/>
        </p:nvSpPr>
        <p:spPr>
          <a:xfrm>
            <a:off x="3291840" y="2743200"/>
            <a:ext cx="73152" cy="1234440"/>
          </a:xfrm>
          <a:prstGeom prst="rect">
            <a:avLst/>
          </a:prstGeom>
          <a:solidFill>
            <a:srgbClr val="2A9D8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3" name="Text 21"/>
          <p:cNvSpPr/>
          <p:nvPr/>
        </p:nvSpPr>
        <p:spPr>
          <a:xfrm>
            <a:off x="3474720" y="2852928"/>
            <a:ext cx="2377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UI Designer</a:t>
            </a:r>
            <a:endParaRPr lang="en-US" sz="1100" dirty="0"/>
          </a:p>
        </p:txBody>
      </p:sp>
      <p:sp>
        <p:nvSpPr>
          <p:cNvPr id="24" name="Text 22"/>
          <p:cNvSpPr/>
          <p:nvPr/>
        </p:nvSpPr>
        <p:spPr>
          <a:xfrm>
            <a:off x="3456432" y="3154680"/>
            <a:ext cx="239572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850" dirty="0">
                <a:solidFill>
                  <a:srgbClr val="1A2E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Visual language, 34+ hi-fi screens</a:t>
            </a:r>
            <a:endParaRPr lang="en-US" sz="850" dirty="0"/>
          </a:p>
        </p:txBody>
      </p:sp>
      <p:sp>
        <p:nvSpPr>
          <p:cNvPr id="25" name="Shape 23"/>
          <p:cNvSpPr/>
          <p:nvPr/>
        </p:nvSpPr>
        <p:spPr>
          <a:xfrm>
            <a:off x="6126480" y="2743200"/>
            <a:ext cx="2651760" cy="1234440"/>
          </a:xfrm>
          <a:prstGeom prst="rect">
            <a:avLst/>
          </a:prstGeom>
          <a:solidFill>
            <a:srgbClr val="FFFFFF"/>
          </a:solidFill>
          <a:ln w="6350">
            <a:solidFill>
              <a:srgbClr val="D8E8DC"/>
            </a:solidFill>
            <a:prstDash val="solid"/>
          </a:ln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26" name="Shape 24"/>
          <p:cNvSpPr/>
          <p:nvPr/>
        </p:nvSpPr>
        <p:spPr>
          <a:xfrm>
            <a:off x="6126480" y="2743200"/>
            <a:ext cx="73152" cy="1234440"/>
          </a:xfrm>
          <a:prstGeom prst="rect">
            <a:avLst/>
          </a:prstGeom>
          <a:solidFill>
            <a:srgbClr val="2A9D8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7" name="Text 25"/>
          <p:cNvSpPr/>
          <p:nvPr/>
        </p:nvSpPr>
        <p:spPr>
          <a:xfrm>
            <a:off x="6309360" y="2852928"/>
            <a:ext cx="2377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PRD Author</a:t>
            </a:r>
            <a:endParaRPr lang="en-US" sz="1100" dirty="0"/>
          </a:p>
        </p:txBody>
      </p:sp>
      <p:sp>
        <p:nvSpPr>
          <p:cNvPr id="28" name="Text 26"/>
          <p:cNvSpPr/>
          <p:nvPr/>
        </p:nvSpPr>
        <p:spPr>
          <a:xfrm>
            <a:off x="6291072" y="3154680"/>
            <a:ext cx="239572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850" dirty="0">
                <a:solidFill>
                  <a:srgbClr val="1A2E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Specs, acceptance criteria, edge cases</a:t>
            </a:r>
            <a:endParaRPr lang="en-US" sz="850" dirty="0"/>
          </a:p>
        </p:txBody>
      </p:sp>
      <p:sp>
        <p:nvSpPr>
          <p:cNvPr id="29" name="Shape 27"/>
          <p:cNvSpPr/>
          <p:nvPr/>
        </p:nvSpPr>
        <p:spPr>
          <a:xfrm>
            <a:off x="457200" y="4160520"/>
            <a:ext cx="8229600" cy="502920"/>
          </a:xfrm>
          <a:prstGeom prst="rect">
            <a:avLst/>
          </a:prstGeom>
          <a:solidFill>
            <a:srgbClr val="1B5E3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0" name="Text 28"/>
          <p:cNvSpPr/>
          <p:nvPr/>
        </p:nvSpPr>
        <p:spPr>
          <a:xfrm>
            <a:off x="594360" y="4251960"/>
            <a:ext cx="7955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Approach: Design as Infrastructure — map the ecosystem, design for the gate moment, build trust through transparency, ship a PRD not just pixels.</a:t>
            </a:r>
            <a:endParaRPr lang="en-US" sz="900" dirty="0"/>
          </a:p>
        </p:txBody>
      </p:sp>
      <p:sp>
        <p:nvSpPr>
          <p:cNvPr id="31" name="Shape 29"/>
          <p:cNvSpPr/>
          <p:nvPr/>
        </p:nvSpPr>
        <p:spPr>
          <a:xfrm>
            <a:off x="0" y="4892040"/>
            <a:ext cx="9144000" cy="265176"/>
          </a:xfrm>
          <a:prstGeom prst="rect">
            <a:avLst/>
          </a:prstGeom>
          <a:solidFill>
            <a:srgbClr val="1B5E3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2" name="Text 30"/>
          <p:cNvSpPr/>
          <p:nvPr/>
        </p:nvSpPr>
        <p:spPr>
          <a:xfrm>
            <a:off x="457200" y="4919472"/>
            <a:ext cx="7315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Loop Community  |  Powered by RiVirtual  |  PropTech Case Study</a:t>
            </a:r>
            <a:endParaRPr lang="en-US" sz="800" dirty="0"/>
          </a:p>
        </p:txBody>
      </p:sp>
      <p:sp>
        <p:nvSpPr>
          <p:cNvPr id="33" name="Text 31"/>
          <p:cNvSpPr/>
          <p:nvPr/>
        </p:nvSpPr>
        <p:spPr>
          <a:xfrm>
            <a:off x="8412480" y="4919472"/>
            <a:ext cx="457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E9C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4892040"/>
          </a:xfrm>
          <a:prstGeom prst="rect">
            <a:avLst/>
          </a:prstGeom>
          <a:solidFill>
            <a:srgbClr val="2A9D8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" name="Text 1"/>
          <p:cNvSpPr/>
          <p:nvPr/>
        </p:nvSpPr>
        <p:spPr>
          <a:xfrm>
            <a:off x="457200" y="32004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5E3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Research &amp; Insights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457200" y="91440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Listening at the Gate, Not Just in the Boardroom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128016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Research Methods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457200" y="1645920"/>
            <a:ext cx="3840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900" dirty="0">
                <a:solidFill>
                  <a:srgbClr val="1A2E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Stakeholder interviews with admins &amp; facility managers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457200" y="2029968"/>
            <a:ext cx="3840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900" dirty="0">
                <a:solidFill>
                  <a:srgbClr val="1A2E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Contextual inquiry with security at peak hours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457200" y="2414016"/>
            <a:ext cx="3840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900" dirty="0">
                <a:solidFill>
                  <a:srgbClr val="1A2E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Resident journey mapping (visitor, delivery, entry)</a:t>
            </a:r>
            <a:endParaRPr lang="en-US" sz="900" dirty="0"/>
          </a:p>
        </p:txBody>
      </p:sp>
      <p:sp>
        <p:nvSpPr>
          <p:cNvPr id="9" name="Text 7"/>
          <p:cNvSpPr/>
          <p:nvPr/>
        </p:nvSpPr>
        <p:spPr>
          <a:xfrm>
            <a:off x="457200" y="2798064"/>
            <a:ext cx="3840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900" dirty="0">
                <a:solidFill>
                  <a:srgbClr val="1A2E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Competitive audit of society management apps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457200" y="3182112"/>
            <a:ext cx="3840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900" dirty="0">
                <a:solidFill>
                  <a:srgbClr val="1A2E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Workflow shadowing of logbook + WhatsApp approvals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4846320" y="1325880"/>
            <a:ext cx="365760" cy="365760"/>
          </a:xfrm>
          <a:prstGeom prst="ellipse">
            <a:avLst/>
          </a:prstGeom>
          <a:solidFill>
            <a:srgbClr val="2A9D8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2" name="Text 10"/>
          <p:cNvSpPr/>
          <p:nvPr/>
        </p:nvSpPr>
        <p:spPr>
          <a:xfrm>
            <a:off x="4846320" y="1371600"/>
            <a:ext cx="365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1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5349240" y="1280160"/>
            <a:ext cx="3200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Gate Is a Stage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5349240" y="1536192"/>
            <a:ext cx="3200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3-second, one-handed guard interactions</a:t>
            </a:r>
            <a:endParaRPr lang="en-US" sz="850" dirty="0"/>
          </a:p>
        </p:txBody>
      </p:sp>
      <p:sp>
        <p:nvSpPr>
          <p:cNvPr id="15" name="Shape 13"/>
          <p:cNvSpPr/>
          <p:nvPr/>
        </p:nvSpPr>
        <p:spPr>
          <a:xfrm>
            <a:off x="4846320" y="1984248"/>
            <a:ext cx="365760" cy="365760"/>
          </a:xfrm>
          <a:prstGeom prst="ellipse">
            <a:avLst/>
          </a:prstGeom>
          <a:solidFill>
            <a:srgbClr val="2A9D8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6" name="Text 14"/>
          <p:cNvSpPr/>
          <p:nvPr/>
        </p:nvSpPr>
        <p:spPr>
          <a:xfrm>
            <a:off x="4846320" y="2029968"/>
            <a:ext cx="365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2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5349240" y="1938528"/>
            <a:ext cx="3200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Control, Not Complexity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5349240" y="2194560"/>
            <a:ext cx="3200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Approve Rajesh in two taps</a:t>
            </a:r>
            <a:endParaRPr lang="en-US" sz="850" dirty="0"/>
          </a:p>
        </p:txBody>
      </p:sp>
      <p:sp>
        <p:nvSpPr>
          <p:cNvPr id="19" name="Shape 17"/>
          <p:cNvSpPr/>
          <p:nvPr/>
        </p:nvSpPr>
        <p:spPr>
          <a:xfrm>
            <a:off x="4846320" y="2642616"/>
            <a:ext cx="365760" cy="365760"/>
          </a:xfrm>
          <a:prstGeom prst="ellipse">
            <a:avLst/>
          </a:prstGeom>
          <a:solidFill>
            <a:srgbClr val="2A9D8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0" name="Text 18"/>
          <p:cNvSpPr/>
          <p:nvPr/>
        </p:nvSpPr>
        <p:spPr>
          <a:xfrm>
            <a:off x="4846320" y="2688336"/>
            <a:ext cx="365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3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5349240" y="2596896"/>
            <a:ext cx="3200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Accidental Technologists</a:t>
            </a:r>
            <a:endParaRPr lang="en-US" sz="1000" dirty="0"/>
          </a:p>
        </p:txBody>
      </p:sp>
      <p:sp>
        <p:nvSpPr>
          <p:cNvPr id="22" name="Text 20"/>
          <p:cNvSpPr/>
          <p:nvPr/>
        </p:nvSpPr>
        <p:spPr>
          <a:xfrm>
            <a:off x="5349240" y="2852928"/>
            <a:ext cx="3200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Dashboards surface what matters</a:t>
            </a:r>
            <a:endParaRPr lang="en-US" sz="850" dirty="0"/>
          </a:p>
        </p:txBody>
      </p:sp>
      <p:sp>
        <p:nvSpPr>
          <p:cNvPr id="23" name="Shape 21"/>
          <p:cNvSpPr/>
          <p:nvPr/>
        </p:nvSpPr>
        <p:spPr>
          <a:xfrm>
            <a:off x="4846320" y="3300984"/>
            <a:ext cx="365760" cy="365760"/>
          </a:xfrm>
          <a:prstGeom prst="ellipse">
            <a:avLst/>
          </a:prstGeom>
          <a:solidFill>
            <a:srgbClr val="2A9D8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4" name="Text 22"/>
          <p:cNvSpPr/>
          <p:nvPr/>
        </p:nvSpPr>
        <p:spPr>
          <a:xfrm>
            <a:off x="4846320" y="3346704"/>
            <a:ext cx="365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4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5349240" y="3255264"/>
            <a:ext cx="3200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Community = Trust</a:t>
            </a:r>
            <a:endParaRPr lang="en-US" sz="1000" dirty="0"/>
          </a:p>
        </p:txBody>
      </p:sp>
      <p:sp>
        <p:nvSpPr>
          <p:cNvPr id="26" name="Text 24"/>
          <p:cNvSpPr/>
          <p:nvPr/>
        </p:nvSpPr>
        <p:spPr>
          <a:xfrm>
            <a:off x="5349240" y="3511296"/>
            <a:ext cx="3200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Fragmented UX feels untrustworthy</a:t>
            </a:r>
            <a:endParaRPr lang="en-US" sz="850" dirty="0"/>
          </a:p>
        </p:txBody>
      </p:sp>
      <p:sp>
        <p:nvSpPr>
          <p:cNvPr id="27" name="Shape 25"/>
          <p:cNvSpPr/>
          <p:nvPr/>
        </p:nvSpPr>
        <p:spPr>
          <a:xfrm>
            <a:off x="4846320" y="3959352"/>
            <a:ext cx="365760" cy="365760"/>
          </a:xfrm>
          <a:prstGeom prst="ellipse">
            <a:avLst/>
          </a:prstGeom>
          <a:solidFill>
            <a:srgbClr val="2A9D8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8" name="Text 26"/>
          <p:cNvSpPr/>
          <p:nvPr/>
        </p:nvSpPr>
        <p:spPr>
          <a:xfrm>
            <a:off x="4846320" y="4005072"/>
            <a:ext cx="365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5</a:t>
            </a:r>
            <a:endParaRPr lang="en-US" sz="1200" dirty="0"/>
          </a:p>
        </p:txBody>
      </p:sp>
      <p:sp>
        <p:nvSpPr>
          <p:cNvPr id="29" name="Text 27"/>
          <p:cNvSpPr/>
          <p:nvPr/>
        </p:nvSpPr>
        <p:spPr>
          <a:xfrm>
            <a:off x="5349240" y="3913632"/>
            <a:ext cx="3200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Silent Presence</a:t>
            </a:r>
            <a:endParaRPr lang="en-US" sz="1000" dirty="0"/>
          </a:p>
        </p:txBody>
      </p:sp>
      <p:sp>
        <p:nvSpPr>
          <p:cNvPr id="30" name="Text 28"/>
          <p:cNvSpPr/>
          <p:nvPr/>
        </p:nvSpPr>
        <p:spPr>
          <a:xfrm>
            <a:off x="5349240" y="4169664"/>
            <a:ext cx="3200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Geofencing magic only works when invisible</a:t>
            </a:r>
            <a:endParaRPr lang="en-US" sz="850" dirty="0"/>
          </a:p>
        </p:txBody>
      </p:sp>
      <p:sp>
        <p:nvSpPr>
          <p:cNvPr id="31" name="Shape 29"/>
          <p:cNvSpPr/>
          <p:nvPr/>
        </p:nvSpPr>
        <p:spPr>
          <a:xfrm>
            <a:off x="457200" y="4160520"/>
            <a:ext cx="8229600" cy="502920"/>
          </a:xfrm>
          <a:prstGeom prst="rect">
            <a:avLst/>
          </a:prstGeom>
          <a:solidFill>
            <a:srgbClr val="2A9D8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2" name="Text 30"/>
          <p:cNvSpPr/>
          <p:nvPr/>
        </p:nvSpPr>
        <p:spPr>
          <a:xfrm>
            <a:off x="594360" y="4251960"/>
            <a:ext cx="7955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Key Insight: "Users don't want three apps — they want one community that adapts to who they are."</a:t>
            </a:r>
            <a:endParaRPr lang="en-US" sz="1000" dirty="0"/>
          </a:p>
        </p:txBody>
      </p:sp>
      <p:sp>
        <p:nvSpPr>
          <p:cNvPr id="33" name="Shape 31"/>
          <p:cNvSpPr/>
          <p:nvPr/>
        </p:nvSpPr>
        <p:spPr>
          <a:xfrm>
            <a:off x="0" y="4892040"/>
            <a:ext cx="9144000" cy="265176"/>
          </a:xfrm>
          <a:prstGeom prst="rect">
            <a:avLst/>
          </a:prstGeom>
          <a:solidFill>
            <a:srgbClr val="1B5E3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4" name="Text 32"/>
          <p:cNvSpPr/>
          <p:nvPr/>
        </p:nvSpPr>
        <p:spPr>
          <a:xfrm>
            <a:off x="457200" y="4919472"/>
            <a:ext cx="7315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Loop Community  |  Powered by RiVirtual  |  PropTech Case Study</a:t>
            </a:r>
            <a:endParaRPr lang="en-US" sz="800" dirty="0"/>
          </a:p>
        </p:txBody>
      </p:sp>
      <p:sp>
        <p:nvSpPr>
          <p:cNvPr id="35" name="Text 33"/>
          <p:cNvSpPr/>
          <p:nvPr/>
        </p:nvSpPr>
        <p:spPr>
          <a:xfrm>
            <a:off x="8412480" y="4919472"/>
            <a:ext cx="457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E9C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4892040"/>
          </a:xfrm>
          <a:prstGeom prst="rect">
            <a:avLst/>
          </a:prstGeom>
          <a:solidFill>
            <a:srgbClr val="2A9D8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" name="Text 1"/>
          <p:cNvSpPr/>
          <p:nvPr/>
        </p:nvSpPr>
        <p:spPr>
          <a:xfrm>
            <a:off x="457200" y="32004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5E3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Key Design Decisions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457200" y="91440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Where Creativity Met Constraint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457200" y="1280160"/>
            <a:ext cx="2651760" cy="1508760"/>
          </a:xfrm>
          <a:prstGeom prst="rect">
            <a:avLst/>
          </a:prstGeom>
          <a:solidFill>
            <a:srgbClr val="FFFFFF"/>
          </a:solidFill>
          <a:ln w="6350">
            <a:solidFill>
              <a:srgbClr val="D8E8DC"/>
            </a:solidFill>
            <a:prstDash val="solid"/>
          </a:ln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6" name="Shape 4"/>
          <p:cNvSpPr/>
          <p:nvPr/>
        </p:nvSpPr>
        <p:spPr>
          <a:xfrm>
            <a:off x="457200" y="1280160"/>
            <a:ext cx="73152" cy="1508760"/>
          </a:xfrm>
          <a:prstGeom prst="rect">
            <a:avLst/>
          </a:prstGeom>
          <a:solidFill>
            <a:srgbClr val="1B5E3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7" name="Text 5"/>
          <p:cNvSpPr/>
          <p:nvPr/>
        </p:nvSpPr>
        <p:spPr>
          <a:xfrm>
            <a:off x="640080" y="1389888"/>
            <a:ext cx="2377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Role-Based Dashboards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621792" y="1691640"/>
            <a:ext cx="2395728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850" dirty="0">
                <a:solidFill>
                  <a:srgbClr val="1A2E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app, three lenses — Resident, Admin, Security</a:t>
            </a:r>
            <a:endParaRPr lang="en-US" sz="850" dirty="0"/>
          </a:p>
        </p:txBody>
      </p:sp>
      <p:sp>
        <p:nvSpPr>
          <p:cNvPr id="9" name="Shape 7"/>
          <p:cNvSpPr/>
          <p:nvPr/>
        </p:nvSpPr>
        <p:spPr>
          <a:xfrm>
            <a:off x="3291840" y="1280160"/>
            <a:ext cx="2651760" cy="1508760"/>
          </a:xfrm>
          <a:prstGeom prst="rect">
            <a:avLst/>
          </a:prstGeom>
          <a:solidFill>
            <a:srgbClr val="FFFFFF"/>
          </a:solidFill>
          <a:ln w="6350">
            <a:solidFill>
              <a:srgbClr val="D8E8DC"/>
            </a:solidFill>
            <a:prstDash val="solid"/>
          </a:ln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10" name="Shape 8"/>
          <p:cNvSpPr/>
          <p:nvPr/>
        </p:nvSpPr>
        <p:spPr>
          <a:xfrm>
            <a:off x="3291840" y="1280160"/>
            <a:ext cx="73152" cy="1508760"/>
          </a:xfrm>
          <a:prstGeom prst="rect">
            <a:avLst/>
          </a:prstGeom>
          <a:solidFill>
            <a:srgbClr val="1B5E3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1" name="Text 9"/>
          <p:cNvSpPr/>
          <p:nvPr/>
        </p:nvSpPr>
        <p:spPr>
          <a:xfrm>
            <a:off x="3474720" y="1389888"/>
            <a:ext cx="2377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Visitor Pass as Living Object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3456432" y="1691640"/>
            <a:ext cx="2395728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850" dirty="0">
                <a:solidFill>
                  <a:srgbClr val="1A2E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Boarding pass meets event ticket — QR + NFC</a:t>
            </a:r>
            <a:endParaRPr lang="en-US" sz="850" dirty="0"/>
          </a:p>
        </p:txBody>
      </p:sp>
      <p:sp>
        <p:nvSpPr>
          <p:cNvPr id="13" name="Shape 11"/>
          <p:cNvSpPr/>
          <p:nvPr/>
        </p:nvSpPr>
        <p:spPr>
          <a:xfrm>
            <a:off x="6126480" y="1280160"/>
            <a:ext cx="2651760" cy="1508760"/>
          </a:xfrm>
          <a:prstGeom prst="rect">
            <a:avLst/>
          </a:prstGeom>
          <a:solidFill>
            <a:srgbClr val="FFFFFF"/>
          </a:solidFill>
          <a:ln w="6350">
            <a:solidFill>
              <a:srgbClr val="D8E8DC"/>
            </a:solidFill>
            <a:prstDash val="solid"/>
          </a:ln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14" name="Shape 12"/>
          <p:cNvSpPr/>
          <p:nvPr/>
        </p:nvSpPr>
        <p:spPr>
          <a:xfrm>
            <a:off x="6126480" y="1280160"/>
            <a:ext cx="73152" cy="1508760"/>
          </a:xfrm>
          <a:prstGeom prst="rect">
            <a:avLst/>
          </a:prstGeom>
          <a:solidFill>
            <a:srgbClr val="1B5E3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5" name="Text 13"/>
          <p:cNvSpPr/>
          <p:nvPr/>
        </p:nvSpPr>
        <p:spPr>
          <a:xfrm>
            <a:off x="6309360" y="1389888"/>
            <a:ext cx="2377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Silent Geofencing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6291072" y="1691640"/>
            <a:ext cx="2395728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850" dirty="0">
                <a:solidFill>
                  <a:srgbClr val="1A2E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Soft green aura — protective, not surveillance</a:t>
            </a:r>
            <a:endParaRPr lang="en-US" sz="850" dirty="0"/>
          </a:p>
        </p:txBody>
      </p:sp>
      <p:sp>
        <p:nvSpPr>
          <p:cNvPr id="17" name="Shape 15"/>
          <p:cNvSpPr/>
          <p:nvPr/>
        </p:nvSpPr>
        <p:spPr>
          <a:xfrm>
            <a:off x="457200" y="2971800"/>
            <a:ext cx="2651760" cy="1508760"/>
          </a:xfrm>
          <a:prstGeom prst="rect">
            <a:avLst/>
          </a:prstGeom>
          <a:solidFill>
            <a:srgbClr val="FFFFFF"/>
          </a:solidFill>
          <a:ln w="6350">
            <a:solidFill>
              <a:srgbClr val="D8E8DC"/>
            </a:solidFill>
            <a:prstDash val="solid"/>
          </a:ln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18" name="Shape 16"/>
          <p:cNvSpPr/>
          <p:nvPr/>
        </p:nvSpPr>
        <p:spPr>
          <a:xfrm>
            <a:off x="457200" y="2971800"/>
            <a:ext cx="73152" cy="1508760"/>
          </a:xfrm>
          <a:prstGeom prst="rect">
            <a:avLst/>
          </a:prstGeom>
          <a:solidFill>
            <a:srgbClr val="1B5E3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9" name="Text 17"/>
          <p:cNvSpPr/>
          <p:nvPr/>
        </p:nvSpPr>
        <p:spPr>
          <a:xfrm>
            <a:off x="640080" y="3081528"/>
            <a:ext cx="2377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NFC Tap Signature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621792" y="3383280"/>
            <a:ext cx="2395728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850" dirty="0">
                <a:solidFill>
                  <a:srgbClr val="1A2E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Ripple animation in trust green on access</a:t>
            </a:r>
            <a:endParaRPr lang="en-US" sz="850" dirty="0"/>
          </a:p>
        </p:txBody>
      </p:sp>
      <p:sp>
        <p:nvSpPr>
          <p:cNvPr id="21" name="Shape 19"/>
          <p:cNvSpPr/>
          <p:nvPr/>
        </p:nvSpPr>
        <p:spPr>
          <a:xfrm>
            <a:off x="3291840" y="2971800"/>
            <a:ext cx="2651760" cy="1508760"/>
          </a:xfrm>
          <a:prstGeom prst="rect">
            <a:avLst/>
          </a:prstGeom>
          <a:solidFill>
            <a:srgbClr val="FFFFFF"/>
          </a:solidFill>
          <a:ln w="6350">
            <a:solidFill>
              <a:srgbClr val="D8E8DC"/>
            </a:solidFill>
            <a:prstDash val="solid"/>
          </a:ln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22" name="Shape 20"/>
          <p:cNvSpPr/>
          <p:nvPr/>
        </p:nvSpPr>
        <p:spPr>
          <a:xfrm>
            <a:off x="3291840" y="2971800"/>
            <a:ext cx="73152" cy="1508760"/>
          </a:xfrm>
          <a:prstGeom prst="rect">
            <a:avLst/>
          </a:prstGeom>
          <a:solidFill>
            <a:srgbClr val="1B5E3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3" name="Text 21"/>
          <p:cNvSpPr/>
          <p:nvPr/>
        </p:nvSpPr>
        <p:spPr>
          <a:xfrm>
            <a:off x="3474720" y="3081528"/>
            <a:ext cx="2377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Community Hub = Living Room</a:t>
            </a:r>
            <a:endParaRPr lang="en-US" sz="1000" dirty="0"/>
          </a:p>
        </p:txBody>
      </p:sp>
      <p:sp>
        <p:nvSpPr>
          <p:cNvPr id="24" name="Text 22"/>
          <p:cNvSpPr/>
          <p:nvPr/>
        </p:nvSpPr>
        <p:spPr>
          <a:xfrm>
            <a:off x="3456432" y="3383280"/>
            <a:ext cx="2395728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850" dirty="0">
                <a:solidFill>
                  <a:srgbClr val="1A2E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Card feed with content-type color coding</a:t>
            </a:r>
            <a:endParaRPr lang="en-US" sz="850" dirty="0"/>
          </a:p>
        </p:txBody>
      </p:sp>
      <p:sp>
        <p:nvSpPr>
          <p:cNvPr id="25" name="Shape 23"/>
          <p:cNvSpPr/>
          <p:nvPr/>
        </p:nvSpPr>
        <p:spPr>
          <a:xfrm>
            <a:off x="6126480" y="2971800"/>
            <a:ext cx="2651760" cy="1508760"/>
          </a:xfrm>
          <a:prstGeom prst="rect">
            <a:avLst/>
          </a:prstGeom>
          <a:solidFill>
            <a:srgbClr val="FFFFFF"/>
          </a:solidFill>
          <a:ln w="6350">
            <a:solidFill>
              <a:srgbClr val="D8E8DC"/>
            </a:solidFill>
            <a:prstDash val="solid"/>
          </a:ln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26" name="Shape 24"/>
          <p:cNvSpPr/>
          <p:nvPr/>
        </p:nvSpPr>
        <p:spPr>
          <a:xfrm>
            <a:off x="6126480" y="2971800"/>
            <a:ext cx="73152" cy="1508760"/>
          </a:xfrm>
          <a:prstGeom prst="rect">
            <a:avLst/>
          </a:prstGeom>
          <a:solidFill>
            <a:srgbClr val="1B5E3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7" name="Text 25"/>
          <p:cNvSpPr/>
          <p:nvPr/>
        </p:nvSpPr>
        <p:spPr>
          <a:xfrm>
            <a:off x="6309360" y="3081528"/>
            <a:ext cx="2377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Green Trust Palette</a:t>
            </a:r>
            <a:endParaRPr lang="en-US" sz="1000" dirty="0"/>
          </a:p>
        </p:txBody>
      </p:sp>
      <p:sp>
        <p:nvSpPr>
          <p:cNvPr id="28" name="Text 26"/>
          <p:cNvSpPr/>
          <p:nvPr/>
        </p:nvSpPr>
        <p:spPr>
          <a:xfrm>
            <a:off x="6291072" y="3383280"/>
            <a:ext cx="2395728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850" dirty="0">
                <a:solidFill>
                  <a:srgbClr val="1A2E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Safety psychology — green=go, red=alert only</a:t>
            </a:r>
            <a:endParaRPr lang="en-US" sz="850" dirty="0"/>
          </a:p>
        </p:txBody>
      </p:sp>
      <p:sp>
        <p:nvSpPr>
          <p:cNvPr id="29" name="Shape 27"/>
          <p:cNvSpPr/>
          <p:nvPr/>
        </p:nvSpPr>
        <p:spPr>
          <a:xfrm>
            <a:off x="0" y="4892040"/>
            <a:ext cx="9144000" cy="265176"/>
          </a:xfrm>
          <a:prstGeom prst="rect">
            <a:avLst/>
          </a:prstGeom>
          <a:solidFill>
            <a:srgbClr val="1B5E3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0" name="Text 28"/>
          <p:cNvSpPr/>
          <p:nvPr/>
        </p:nvSpPr>
        <p:spPr>
          <a:xfrm>
            <a:off x="457200" y="4919472"/>
            <a:ext cx="7315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Loop Community  |  Powered by RiVirtual  |  PropTech Case Study</a:t>
            </a:r>
            <a:endParaRPr lang="en-US" sz="800" dirty="0"/>
          </a:p>
        </p:txBody>
      </p:sp>
      <p:sp>
        <p:nvSpPr>
          <p:cNvPr id="31" name="Text 29"/>
          <p:cNvSpPr/>
          <p:nvPr/>
        </p:nvSpPr>
        <p:spPr>
          <a:xfrm>
            <a:off x="8412480" y="4919472"/>
            <a:ext cx="457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E9C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4892040"/>
          </a:xfrm>
          <a:prstGeom prst="rect">
            <a:avLst/>
          </a:prstGeom>
          <a:solidFill>
            <a:srgbClr val="2A9D8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" name="Text 1"/>
          <p:cNvSpPr/>
          <p:nvPr/>
        </p:nvSpPr>
        <p:spPr>
          <a:xfrm>
            <a:off x="457200" y="32004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5E3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Design System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457200" y="91440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Building a Cohesive Visual Language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1280160"/>
            <a:ext cx="34747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A2E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Before high-fidelity screens, I established a design system to ensure consistency across 34+ screens — color tokens, typography, components, and navigation patterns.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457200" y="2103120"/>
            <a:ext cx="3474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900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Primary palette: Forest green, mint, gold accent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457200" y="2450592"/>
            <a:ext cx="3474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900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Typography: Avenir Next hierarchy (H1–Body)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457200" y="2798064"/>
            <a:ext cx="3474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900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Components: Primary/Secondary buttons, nav bar</a:t>
            </a:r>
            <a:endParaRPr lang="en-US" sz="900" dirty="0"/>
          </a:p>
        </p:txBody>
      </p:sp>
      <p:sp>
        <p:nvSpPr>
          <p:cNvPr id="9" name="Text 7"/>
          <p:cNvSpPr/>
          <p:nvPr/>
        </p:nvSpPr>
        <p:spPr>
          <a:xfrm>
            <a:off x="457200" y="3145536"/>
            <a:ext cx="3474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900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Logo variants: Primary &amp; monochrome lockups</a:t>
            </a:r>
            <a:endParaRPr lang="en-US" sz="900" dirty="0"/>
          </a:p>
        </p:txBody>
      </p:sp>
      <p:sp>
        <p:nvSpPr>
          <p:cNvPr id="10" name="Shape 8"/>
          <p:cNvSpPr/>
          <p:nvPr/>
        </p:nvSpPr>
        <p:spPr>
          <a:xfrm>
            <a:off x="4160520" y="1143000"/>
            <a:ext cx="4549140" cy="3657600"/>
          </a:xfrm>
          <a:prstGeom prst="rect">
            <a:avLst/>
          </a:prstGeom>
          <a:solidFill>
            <a:srgbClr val="FFFFFF"/>
          </a:solidFill>
          <a:ln w="6350">
            <a:solidFill>
              <a:srgbClr val="D8E8DC"/>
            </a:solidFill>
            <a:prstDash val="solid"/>
          </a:ln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pic>
        <p:nvPicPr>
          <p:cNvPr id="11" name="Image 0" descr="C:\Loop Application Casestudy\Mockups\Case study Mockups\Loop Application design syste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0" y="1188720"/>
            <a:ext cx="4457700" cy="356616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4206240" y="4800600"/>
            <a:ext cx="44577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i="1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Loop Application Design System</a:t>
            </a:r>
            <a:endParaRPr lang="en-US" sz="800" dirty="0"/>
          </a:p>
        </p:txBody>
      </p:sp>
      <p:sp>
        <p:nvSpPr>
          <p:cNvPr id="13" name="Shape 10"/>
          <p:cNvSpPr/>
          <p:nvPr/>
        </p:nvSpPr>
        <p:spPr>
          <a:xfrm>
            <a:off x="0" y="4892040"/>
            <a:ext cx="9144000" cy="265176"/>
          </a:xfrm>
          <a:prstGeom prst="rect">
            <a:avLst/>
          </a:prstGeom>
          <a:solidFill>
            <a:srgbClr val="1B5E3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4" name="Text 11"/>
          <p:cNvSpPr/>
          <p:nvPr/>
        </p:nvSpPr>
        <p:spPr>
          <a:xfrm>
            <a:off x="457200" y="4919472"/>
            <a:ext cx="7315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Loop Community  |  Powered by RiVirtual  |  PropTech Case Study</a:t>
            </a:r>
            <a:endParaRPr lang="en-US" sz="800" dirty="0"/>
          </a:p>
        </p:txBody>
      </p:sp>
      <p:sp>
        <p:nvSpPr>
          <p:cNvPr id="15" name="Text 12"/>
          <p:cNvSpPr/>
          <p:nvPr/>
        </p:nvSpPr>
        <p:spPr>
          <a:xfrm>
            <a:off x="8412480" y="4919472"/>
            <a:ext cx="457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E9C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4892040"/>
          </a:xfrm>
          <a:prstGeom prst="rect">
            <a:avLst/>
          </a:prstGeom>
          <a:solidFill>
            <a:srgbClr val="2A9D8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" name="Text 1"/>
          <p:cNvSpPr/>
          <p:nvPr/>
        </p:nvSpPr>
        <p:spPr>
          <a:xfrm>
            <a:off x="457200" y="32004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5E3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Low Fidelity Wireframes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457200" y="91440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Structuring the Experience — 23 Core Screens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1234440"/>
            <a:ext cx="8229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A2E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Low-fidelity wireframes mapped the complete user journey: onboarding, home, groups, chat, notifications, profile, settings, and community directory — validating IA before visual design.</a:t>
            </a:r>
            <a:endParaRPr lang="en-US" sz="1000" dirty="0"/>
          </a:p>
        </p:txBody>
      </p:sp>
      <p:sp>
        <p:nvSpPr>
          <p:cNvPr id="6" name="Shape 4"/>
          <p:cNvSpPr/>
          <p:nvPr/>
        </p:nvSpPr>
        <p:spPr>
          <a:xfrm>
            <a:off x="320040" y="1645920"/>
            <a:ext cx="7382177" cy="3154680"/>
          </a:xfrm>
          <a:prstGeom prst="rect">
            <a:avLst/>
          </a:prstGeom>
          <a:solidFill>
            <a:srgbClr val="FFFFFF"/>
          </a:solidFill>
          <a:ln w="6350">
            <a:solidFill>
              <a:srgbClr val="D8E8DC"/>
            </a:solidFill>
            <a:prstDash val="solid"/>
          </a:ln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pic>
        <p:nvPicPr>
          <p:cNvPr id="7" name="Image 0" descr="C:\Loop Application Casestudy\Mockups\Case study Mockups\low fidelity models\full screen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1691640"/>
            <a:ext cx="7290737" cy="306324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365760" y="4800600"/>
            <a:ext cx="7290737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i="1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Low-fidelity wireframe screens — full app inventory</a:t>
            </a:r>
            <a:endParaRPr lang="en-US" sz="800" dirty="0"/>
          </a:p>
        </p:txBody>
      </p:sp>
      <p:sp>
        <p:nvSpPr>
          <p:cNvPr id="9" name="Shape 6"/>
          <p:cNvSpPr/>
          <p:nvPr/>
        </p:nvSpPr>
        <p:spPr>
          <a:xfrm>
            <a:off x="457200" y="4617720"/>
            <a:ext cx="8229600" cy="228600"/>
          </a:xfrm>
          <a:prstGeom prst="rect">
            <a:avLst/>
          </a:prstGeom>
          <a:solidFill>
            <a:srgbClr val="E8F5E9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0" name="Text 7"/>
          <p:cNvSpPr/>
          <p:nvPr/>
        </p:nvSpPr>
        <p:spPr>
          <a:xfrm>
            <a:off x="548640" y="4645152"/>
            <a:ext cx="8046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Wireframe flows: Splash → Onboarding → Home → Groups → Chat → Profile → Settings → Community Directory</a:t>
            </a:r>
            <a:endParaRPr lang="en-US" sz="800" dirty="0"/>
          </a:p>
        </p:txBody>
      </p:sp>
      <p:sp>
        <p:nvSpPr>
          <p:cNvPr id="11" name="Shape 8"/>
          <p:cNvSpPr/>
          <p:nvPr/>
        </p:nvSpPr>
        <p:spPr>
          <a:xfrm>
            <a:off x="0" y="4892040"/>
            <a:ext cx="9144000" cy="265176"/>
          </a:xfrm>
          <a:prstGeom prst="rect">
            <a:avLst/>
          </a:prstGeom>
          <a:solidFill>
            <a:srgbClr val="1B5E3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2" name="Text 9"/>
          <p:cNvSpPr/>
          <p:nvPr/>
        </p:nvSpPr>
        <p:spPr>
          <a:xfrm>
            <a:off x="457200" y="4919472"/>
            <a:ext cx="7315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Loop Community  |  Powered by RiVirtual  |  PropTech Case Study</a:t>
            </a:r>
            <a:endParaRPr lang="en-US" sz="800" dirty="0"/>
          </a:p>
        </p:txBody>
      </p:sp>
      <p:sp>
        <p:nvSpPr>
          <p:cNvPr id="13" name="Text 10"/>
          <p:cNvSpPr/>
          <p:nvPr/>
        </p:nvSpPr>
        <p:spPr>
          <a:xfrm>
            <a:off x="8412480" y="4919472"/>
            <a:ext cx="457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E9C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4892040"/>
          </a:xfrm>
          <a:prstGeom prst="rect">
            <a:avLst/>
          </a:prstGeom>
          <a:solidFill>
            <a:srgbClr val="2A9D8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" name="Text 1"/>
          <p:cNvSpPr/>
          <p:nvPr/>
        </p:nvSpPr>
        <p:spPr>
          <a:xfrm>
            <a:off x="457200" y="32004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5E3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From Wireframe to Pixel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457200" y="91440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Design Evolution — Lo-Fi → Hi-Fi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12344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5A6F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 Fidelity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320040" y="1508760"/>
            <a:ext cx="4206240" cy="1820294"/>
          </a:xfrm>
          <a:prstGeom prst="rect">
            <a:avLst/>
          </a:prstGeom>
          <a:solidFill>
            <a:srgbClr val="FFFFFF"/>
          </a:solidFill>
          <a:ln w="6350">
            <a:solidFill>
              <a:srgbClr val="D8E8DC"/>
            </a:solidFill>
            <a:prstDash val="solid"/>
          </a:ln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pic>
        <p:nvPicPr>
          <p:cNvPr id="7" name="Image 0" descr="C:\Loop Application Casestudy\Mockups\Case study Mockups\low fidelity models\full screen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1554480"/>
            <a:ext cx="4114800" cy="1728854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4343400" y="228600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2A9D8F"/>
                </a:solidFill>
              </a:rPr>
              <a:t>→</a:t>
            </a:r>
            <a:endParaRPr lang="en-US" sz="2800" dirty="0"/>
          </a:p>
        </p:txBody>
      </p:sp>
      <p:sp>
        <p:nvSpPr>
          <p:cNvPr id="9" name="Text 6"/>
          <p:cNvSpPr/>
          <p:nvPr/>
        </p:nvSpPr>
        <p:spPr>
          <a:xfrm>
            <a:off x="4800600" y="1299143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5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 Fidelity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4846320" y="1916229"/>
            <a:ext cx="4206240" cy="1143268"/>
          </a:xfrm>
          <a:prstGeom prst="rect">
            <a:avLst/>
          </a:prstGeom>
          <a:solidFill>
            <a:srgbClr val="FFFFFF"/>
          </a:solidFill>
          <a:ln w="6350">
            <a:solidFill>
              <a:srgbClr val="D8E8DC"/>
            </a:solidFill>
            <a:prstDash val="solid"/>
          </a:ln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pic>
        <p:nvPicPr>
          <p:cNvPr id="11" name="Image 1" descr="C:\Loop Application Casestudy\Mockups\Case study Mockups\Loop Login screens flo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040" y="1961949"/>
            <a:ext cx="4114800" cy="1051828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457200" y="3749040"/>
            <a:ext cx="8229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A2E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Each wireframe screen was translated into polished hi-fi UI with the Loop design system — maintaining flow logic while elevating visual trust and usability.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457200" y="4251960"/>
            <a:ext cx="8229600" cy="502920"/>
          </a:xfrm>
          <a:prstGeom prst="rect">
            <a:avLst/>
          </a:prstGeom>
          <a:solidFill>
            <a:srgbClr val="1B5E3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4" name="Text 10"/>
          <p:cNvSpPr/>
          <p:nvPr/>
        </p:nvSpPr>
        <p:spPr>
          <a:xfrm>
            <a:off x="594360" y="4370832"/>
            <a:ext cx="7955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Process: Wireframe → Design System → Hi-Fi Mockups → PRD Handoff  |  34+ screens in 1.5 months</a:t>
            </a:r>
            <a:endParaRPr lang="en-US" sz="900" dirty="0"/>
          </a:p>
        </p:txBody>
      </p:sp>
      <p:sp>
        <p:nvSpPr>
          <p:cNvPr id="15" name="Shape 11"/>
          <p:cNvSpPr/>
          <p:nvPr/>
        </p:nvSpPr>
        <p:spPr>
          <a:xfrm>
            <a:off x="0" y="4892040"/>
            <a:ext cx="9144000" cy="265176"/>
          </a:xfrm>
          <a:prstGeom prst="rect">
            <a:avLst/>
          </a:prstGeom>
          <a:solidFill>
            <a:srgbClr val="1B5E3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6" name="Text 12"/>
          <p:cNvSpPr/>
          <p:nvPr/>
        </p:nvSpPr>
        <p:spPr>
          <a:xfrm>
            <a:off x="457200" y="4919472"/>
            <a:ext cx="7315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Loop Community  |  Powered by RiVirtual  |  PropTech Case Study</a:t>
            </a:r>
            <a:endParaRPr lang="en-US" sz="800" dirty="0"/>
          </a:p>
        </p:txBody>
      </p:sp>
      <p:sp>
        <p:nvSpPr>
          <p:cNvPr id="17" name="Text 13"/>
          <p:cNvSpPr/>
          <p:nvPr/>
        </p:nvSpPr>
        <p:spPr>
          <a:xfrm>
            <a:off x="8412480" y="4919472"/>
            <a:ext cx="457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E9C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1538</Words>
  <Application>Microsoft Office PowerPoint</Application>
  <PresentationFormat>On-screen Show (16:9)</PresentationFormat>
  <Paragraphs>284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Consolas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Loop Community — UX/UI Case Study</dc:title>
  <dc:subject>PropTech Case Study powered by RiVirtual</dc:subject>
  <dc:creator>Product Designer</dc:creator>
  <cp:lastModifiedBy>Vinay Kottapeta</cp:lastModifiedBy>
  <cp:revision>3</cp:revision>
  <dcterms:created xsi:type="dcterms:W3CDTF">2026-07-06T06:29:51Z</dcterms:created>
  <dcterms:modified xsi:type="dcterms:W3CDTF">2026-07-08T09:11:19Z</dcterms:modified>
</cp:coreProperties>
</file>