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BE7BD4-8724-4257-A1BA-3CB27906AD7C}" v="4" dt="2026-07-08T09:12:33.6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4" d="100"/>
          <a:sy n="84" d="100"/>
        </p:scale>
        <p:origin x="7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2893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1A2E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3152"/>
          </a:xfrm>
          <a:prstGeom prst="rect">
            <a:avLst/>
          </a:prstGeom>
          <a:solidFill>
            <a:srgbClr val="00C853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3" name="Shape 1"/>
          <p:cNvSpPr/>
          <p:nvPr/>
        </p:nvSpPr>
        <p:spPr>
          <a:xfrm>
            <a:off x="6583680" y="457200"/>
            <a:ext cx="2286000" cy="4206240"/>
          </a:xfrm>
          <a:prstGeom prst="rect">
            <a:avLst/>
          </a:prstGeom>
          <a:solidFill>
            <a:srgbClr val="2E7D32">
              <a:alpha val="15000"/>
            </a:srgbClr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4" name="Text 2"/>
          <p:cNvSpPr/>
          <p:nvPr/>
        </p:nvSpPr>
        <p:spPr>
          <a:xfrm>
            <a:off x="640080" y="914400"/>
            <a:ext cx="54864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kern="0" spc="400" dirty="0">
                <a:solidFill>
                  <a:srgbClr val="00C85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CASE STUDY</a:t>
            </a:r>
            <a:endParaRPr lang="en-US" sz="1400" dirty="0"/>
          </a:p>
        </p:txBody>
      </p:sp>
      <p:sp>
        <p:nvSpPr>
          <p:cNvPr id="5" name="Text 3"/>
          <p:cNvSpPr/>
          <p:nvPr/>
        </p:nvSpPr>
        <p:spPr>
          <a:xfrm>
            <a:off x="640080" y="1371600"/>
            <a:ext cx="594360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0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Business Card Update</a:t>
            </a:r>
            <a:endParaRPr lang="en-US" sz="4000" dirty="0"/>
          </a:p>
          <a:p>
            <a:pPr marL="0" indent="0">
              <a:buNone/>
            </a:pPr>
            <a:r>
              <a:rPr lang="en-US" sz="40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 RiVirtual</a:t>
            </a:r>
            <a:endParaRPr lang="en-US" sz="4000" dirty="0"/>
          </a:p>
        </p:txBody>
      </p:sp>
      <p:sp>
        <p:nvSpPr>
          <p:cNvPr id="6" name="Text 4"/>
          <p:cNvSpPr/>
          <p:nvPr/>
        </p:nvSpPr>
        <p:spPr>
          <a:xfrm>
            <a:off x="640080" y="2926080"/>
            <a:ext cx="5486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B2BEC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Digital Business Card Feature  |  UI/UX Design</a:t>
            </a:r>
            <a:endParaRPr lang="en-US" sz="1600" dirty="0"/>
          </a:p>
        </p:txBody>
      </p:sp>
      <p:sp>
        <p:nvSpPr>
          <p:cNvPr id="7" name="Shape 5"/>
          <p:cNvSpPr/>
          <p:nvPr/>
        </p:nvSpPr>
        <p:spPr>
          <a:xfrm>
            <a:off x="640080" y="3657600"/>
            <a:ext cx="1645920" cy="36576"/>
          </a:xfrm>
          <a:prstGeom prst="rect">
            <a:avLst/>
          </a:prstGeom>
          <a:solidFill>
            <a:srgbClr val="00C853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8" name="Text 6"/>
          <p:cNvSpPr/>
          <p:nvPr/>
        </p:nvSpPr>
        <p:spPr>
          <a:xfrm>
            <a:off x="640080" y="3840480"/>
            <a:ext cx="45720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B2BEC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Prepared by Vinay Kottapeta  |  July 2026</a:t>
            </a:r>
            <a:endParaRPr lang="en-US" sz="1100" dirty="0"/>
          </a:p>
        </p:txBody>
      </p:sp>
      <p:pic>
        <p:nvPicPr>
          <p:cNvPr id="9" name="Image 0" descr="C:\Rivirtual Case studies\Bussiness card Case study\Rivirtual Car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3680" y="914400"/>
            <a:ext cx="2069157" cy="3621024"/>
          </a:xfrm>
          <a:prstGeom prst="rect">
            <a:avLst/>
          </a:prstGeom>
          <a:effectLst>
            <a:outerShdw blurRad="50800" dist="25400" dir="8100000" algn="bl" rotWithShape="0">
              <a:srgbClr val="000000">
                <a:alpha val="12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8F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09728" cy="5143500"/>
          </a:xfrm>
          <a:prstGeom prst="rect">
            <a:avLst/>
          </a:prstGeom>
          <a:solidFill>
            <a:srgbClr val="2E7D32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3" name="Text 1"/>
          <p:cNvSpPr/>
          <p:nvPr/>
        </p:nvSpPr>
        <p:spPr>
          <a:xfrm>
            <a:off x="502920" y="320040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1A2E1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Visual Design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502920" y="914400"/>
            <a:ext cx="8229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i="1" dirty="0">
                <a:solidFill>
                  <a:srgbClr val="636E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Clean, scannable card with prominent QR code</a:t>
            </a:r>
            <a:endParaRPr lang="en-US" sz="1300" dirty="0"/>
          </a:p>
        </p:txBody>
      </p:sp>
      <p:pic>
        <p:nvPicPr>
          <p:cNvPr id="5" name="Image 0" descr="C:\Rivirtual Case studies\Bussiness card Case study\Rivirtual Car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" y="1325880"/>
            <a:ext cx="2122714" cy="2971800"/>
          </a:xfrm>
          <a:prstGeom prst="rect">
            <a:avLst/>
          </a:prstGeom>
          <a:effectLst>
            <a:outerShdw blurRad="50800" dist="25400" dir="8100000" algn="bl" rotWithShape="0">
              <a:srgbClr val="000000">
                <a:alpha val="12000"/>
              </a:srgbClr>
            </a:outerShdw>
          </a:effectLst>
        </p:spPr>
      </p:pic>
      <p:pic>
        <p:nvPicPr>
          <p:cNvPr id="6" name="Image 1" descr="C:\Rivirtual Case studies\Bussiness card Case study\Version 2 Bussiness card (1) 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8061" y="1509522"/>
            <a:ext cx="1546859" cy="2605278"/>
          </a:xfrm>
          <a:prstGeom prst="rect">
            <a:avLst/>
          </a:prstGeom>
          <a:effectLst>
            <a:outerShdw blurRad="50800" dist="25400" dir="8100000" algn="bl" rotWithShape="0">
              <a:srgbClr val="000000">
                <a:alpha val="12000"/>
              </a:srgbClr>
            </a:outerShdw>
          </a:effectLst>
        </p:spPr>
      </p:pic>
      <p:pic>
        <p:nvPicPr>
          <p:cNvPr id="7" name="Image 2" descr="C:\Rivirtual Case studies\Bussiness card Case study\Bussiness card Mock up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3872" y="1211580"/>
            <a:ext cx="3099486" cy="3276600"/>
          </a:xfrm>
          <a:prstGeom prst="rect">
            <a:avLst/>
          </a:prstGeom>
          <a:effectLst>
            <a:outerShdw blurRad="50800" dist="25400" dir="8100000" algn="bl" rotWithShape="0">
              <a:srgbClr val="000000">
                <a:alpha val="12000"/>
              </a:srgbClr>
            </a:outerShdw>
          </a:effectLst>
        </p:spPr>
      </p:pic>
      <p:sp>
        <p:nvSpPr>
          <p:cNvPr id="8" name="Text 3"/>
          <p:cNvSpPr/>
          <p:nvPr/>
        </p:nvSpPr>
        <p:spPr>
          <a:xfrm>
            <a:off x="548640" y="4434840"/>
            <a:ext cx="80467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i="1" dirty="0">
                <a:solidFill>
                  <a:srgbClr val="636E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Design highlights: vertical green accent stripe, circular profile photo, branded QR code, and RiVirtual-powered footer.</a:t>
            </a:r>
            <a:endParaRPr lang="en-US" sz="1000" dirty="0"/>
          </a:p>
        </p:txBody>
      </p:sp>
      <p:sp>
        <p:nvSpPr>
          <p:cNvPr id="9" name="Shape 4"/>
          <p:cNvSpPr/>
          <p:nvPr/>
        </p:nvSpPr>
        <p:spPr>
          <a:xfrm>
            <a:off x="0" y="4709160"/>
            <a:ext cx="9144000" cy="434340"/>
          </a:xfrm>
          <a:prstGeom prst="rect">
            <a:avLst/>
          </a:prstGeom>
          <a:solidFill>
            <a:srgbClr val="2E7D32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10" name="Text 5"/>
          <p:cNvSpPr/>
          <p:nvPr/>
        </p:nvSpPr>
        <p:spPr>
          <a:xfrm>
            <a:off x="457200" y="4773168"/>
            <a:ext cx="5486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RiVirtual  |  Real Estate Intelligence</a:t>
            </a:r>
            <a:endParaRPr lang="en-US" sz="900" dirty="0"/>
          </a:p>
        </p:txBody>
      </p:sp>
      <p:sp>
        <p:nvSpPr>
          <p:cNvPr id="11" name="Text 6"/>
          <p:cNvSpPr/>
          <p:nvPr/>
        </p:nvSpPr>
        <p:spPr>
          <a:xfrm>
            <a:off x="8412480" y="4773168"/>
            <a:ext cx="457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09728" cy="5143500"/>
          </a:xfrm>
          <a:prstGeom prst="rect">
            <a:avLst/>
          </a:prstGeom>
          <a:solidFill>
            <a:srgbClr val="2E7D32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3" name="Text 1"/>
          <p:cNvSpPr/>
          <p:nvPr/>
        </p:nvSpPr>
        <p:spPr>
          <a:xfrm>
            <a:off x="502920" y="320040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1A2E1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Platform Experience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502920" y="914400"/>
            <a:ext cx="8229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i="1" dirty="0">
                <a:solidFill>
                  <a:srgbClr val="636E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Landing page and mobile-responsive card view</a:t>
            </a:r>
            <a:endParaRPr lang="en-US" sz="1300" dirty="0"/>
          </a:p>
        </p:txBody>
      </p:sp>
      <p:pic>
        <p:nvPicPr>
          <p:cNvPr id="5" name="Image 0" descr="C:\Rivirtual Case studies\Bussiness card Case study\Bussiness card Landing p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982" y="1280160"/>
            <a:ext cx="1743979" cy="3108960"/>
          </a:xfrm>
          <a:prstGeom prst="rect">
            <a:avLst/>
          </a:prstGeom>
          <a:effectLst>
            <a:outerShdw blurRad="50800" dist="25400" dir="8100000" algn="bl" rotWithShape="0">
              <a:srgbClr val="000000">
                <a:alpha val="12000"/>
              </a:srgbClr>
            </a:outerShdw>
          </a:effectLst>
        </p:spPr>
      </p:pic>
      <p:sp>
        <p:nvSpPr>
          <p:cNvPr id="6" name="Shape 3"/>
          <p:cNvSpPr/>
          <p:nvPr/>
        </p:nvSpPr>
        <p:spPr>
          <a:xfrm>
            <a:off x="5288280" y="1287780"/>
            <a:ext cx="2743200" cy="3017520"/>
          </a:xfrm>
          <a:prstGeom prst="rect">
            <a:avLst/>
          </a:prstGeom>
          <a:solidFill>
            <a:srgbClr val="E8F5E9"/>
          </a:solidFill>
          <a:ln/>
          <a:effectLst>
            <a:outerShdw blurRad="508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IN"/>
          </a:p>
        </p:txBody>
      </p:sp>
      <p:sp>
        <p:nvSpPr>
          <p:cNvPr id="7" name="Text 4"/>
          <p:cNvSpPr/>
          <p:nvPr/>
        </p:nvSpPr>
        <p:spPr>
          <a:xfrm>
            <a:off x="5471160" y="1470660"/>
            <a:ext cx="2377440" cy="2651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000" b="1" dirty="0">
                <a:solidFill>
                  <a:srgbClr val="2E7D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Landing Page</a:t>
            </a:r>
            <a:endParaRPr lang="en-US" sz="1000" dirty="0"/>
          </a:p>
          <a:p>
            <a:pPr marL="0" indent="0">
              <a:buNone/>
            </a:pPr>
            <a:r>
              <a:rPr lang="en-US" sz="1000" dirty="0">
                <a:solidFill>
                  <a:srgbClr val="2D343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Marketing page showcasing instant sharing, property showcase, and professional branding.</a:t>
            </a:r>
            <a:endParaRPr lang="en-US" sz="1000" dirty="0"/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1000" b="1" dirty="0">
                <a:solidFill>
                  <a:srgbClr val="2E7D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Mobile View</a:t>
            </a:r>
            <a:endParaRPr lang="en-US" sz="1000" dirty="0"/>
          </a:p>
          <a:p>
            <a:pPr marL="0" indent="0">
              <a:buNone/>
            </a:pPr>
            <a:r>
              <a:rPr lang="en-US" sz="1000" dirty="0">
                <a:solidFill>
                  <a:srgbClr val="2D343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Touch-optimized CTAs with download, share, and direct contact actions.</a:t>
            </a:r>
            <a:endParaRPr lang="en-US" sz="1000" dirty="0"/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1000" b="1" dirty="0">
                <a:solidFill>
                  <a:srgbClr val="2E7D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How It Works</a:t>
            </a:r>
            <a:endParaRPr lang="en-US" sz="1000" dirty="0"/>
          </a:p>
          <a:p>
            <a:pPr marL="0" indent="0">
              <a:buNone/>
            </a:pPr>
            <a:r>
              <a:rPr lang="en-US" sz="1000" dirty="0">
                <a:solidFill>
                  <a:srgbClr val="2D343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Create account → Edit details → Upload photo → Download → Share</a:t>
            </a:r>
            <a:endParaRPr lang="en-US" sz="1000" dirty="0"/>
          </a:p>
        </p:txBody>
      </p:sp>
      <p:sp>
        <p:nvSpPr>
          <p:cNvPr id="8" name="Shape 5"/>
          <p:cNvSpPr/>
          <p:nvPr/>
        </p:nvSpPr>
        <p:spPr>
          <a:xfrm>
            <a:off x="0" y="4709160"/>
            <a:ext cx="9144000" cy="434340"/>
          </a:xfrm>
          <a:prstGeom prst="rect">
            <a:avLst/>
          </a:prstGeom>
          <a:solidFill>
            <a:srgbClr val="2E7D32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9" name="Text 6"/>
          <p:cNvSpPr/>
          <p:nvPr/>
        </p:nvSpPr>
        <p:spPr>
          <a:xfrm>
            <a:off x="457200" y="4773168"/>
            <a:ext cx="5486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RiVirtual  |  Real Estate Intelligence</a:t>
            </a:r>
            <a:endParaRPr lang="en-US" sz="900" dirty="0"/>
          </a:p>
        </p:txBody>
      </p:sp>
      <p:sp>
        <p:nvSpPr>
          <p:cNvPr id="10" name="Text 7"/>
          <p:cNvSpPr/>
          <p:nvPr/>
        </p:nvSpPr>
        <p:spPr>
          <a:xfrm>
            <a:off x="8412480" y="4773168"/>
            <a:ext cx="457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1A2E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09728" cy="5143500"/>
          </a:xfrm>
          <a:prstGeom prst="rect">
            <a:avLst/>
          </a:prstGeom>
          <a:solidFill>
            <a:srgbClr val="00C853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3" name="Text 1"/>
          <p:cNvSpPr/>
          <p:nvPr/>
        </p:nvSpPr>
        <p:spPr>
          <a:xfrm>
            <a:off x="502920" y="320040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Impact &amp; Benefits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502920" y="914400"/>
            <a:ext cx="8229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i="1" dirty="0">
                <a:solidFill>
                  <a:srgbClr val="B2BEC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Measurable value for real estate professionals</a:t>
            </a:r>
            <a:endParaRPr lang="en-US" sz="1300" dirty="0"/>
          </a:p>
        </p:txBody>
      </p:sp>
      <p:sp>
        <p:nvSpPr>
          <p:cNvPr id="5" name="Shape 3"/>
          <p:cNvSpPr/>
          <p:nvPr/>
        </p:nvSpPr>
        <p:spPr>
          <a:xfrm>
            <a:off x="548640" y="1463040"/>
            <a:ext cx="3931920" cy="1188720"/>
          </a:xfrm>
          <a:prstGeom prst="rect">
            <a:avLst/>
          </a:prstGeom>
          <a:solidFill>
            <a:srgbClr val="243524">
              <a:alpha val="80000"/>
            </a:srgbClr>
          </a:solidFill>
          <a:ln w="12700">
            <a:solidFill>
              <a:srgbClr val="4CAF50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6" name="Text 4"/>
          <p:cNvSpPr/>
          <p:nvPr/>
        </p:nvSpPr>
        <p:spPr>
          <a:xfrm>
            <a:off x="685800" y="1645920"/>
            <a:ext cx="6400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600" b="1" dirty="0">
                <a:solidFill>
                  <a:srgbClr val="00C853"/>
                </a:solidFill>
              </a:rPr>
              <a:t>↑</a:t>
            </a:r>
            <a:endParaRPr lang="en-US" sz="3600" dirty="0"/>
          </a:p>
        </p:txBody>
      </p:sp>
      <p:sp>
        <p:nvSpPr>
          <p:cNvPr id="7" name="Text 5"/>
          <p:cNvSpPr/>
          <p:nvPr/>
        </p:nvSpPr>
        <p:spPr>
          <a:xfrm>
            <a:off x="1371600" y="1645920"/>
            <a:ext cx="29260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Networking Efficiency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1371600" y="2057400"/>
            <a:ext cx="29260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B2BEC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Instant QR sharing replaces manual card exchange</a:t>
            </a:r>
            <a:endParaRPr lang="en-US" sz="1000" dirty="0"/>
          </a:p>
        </p:txBody>
      </p:sp>
      <p:sp>
        <p:nvSpPr>
          <p:cNvPr id="9" name="Shape 7"/>
          <p:cNvSpPr/>
          <p:nvPr/>
        </p:nvSpPr>
        <p:spPr>
          <a:xfrm>
            <a:off x="4846320" y="1463040"/>
            <a:ext cx="3931920" cy="1188720"/>
          </a:xfrm>
          <a:prstGeom prst="rect">
            <a:avLst/>
          </a:prstGeom>
          <a:solidFill>
            <a:srgbClr val="243524">
              <a:alpha val="80000"/>
            </a:srgbClr>
          </a:solidFill>
          <a:ln w="12700">
            <a:solidFill>
              <a:srgbClr val="4CAF50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10" name="Text 8"/>
          <p:cNvSpPr/>
          <p:nvPr/>
        </p:nvSpPr>
        <p:spPr>
          <a:xfrm>
            <a:off x="4983480" y="1645920"/>
            <a:ext cx="6400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600" b="1" dirty="0">
                <a:solidFill>
                  <a:srgbClr val="00C853"/>
                </a:solidFill>
              </a:rPr>
              <a:t>↑</a:t>
            </a:r>
            <a:endParaRPr lang="en-US" sz="3600" dirty="0"/>
          </a:p>
        </p:txBody>
      </p:sp>
      <p:sp>
        <p:nvSpPr>
          <p:cNvPr id="11" name="Text 9"/>
          <p:cNvSpPr/>
          <p:nvPr/>
        </p:nvSpPr>
        <p:spPr>
          <a:xfrm>
            <a:off x="5669280" y="1645920"/>
            <a:ext cx="29260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Lead Generation</a:t>
            </a:r>
            <a:endParaRPr lang="en-US" sz="1400" dirty="0"/>
          </a:p>
        </p:txBody>
      </p:sp>
      <p:sp>
        <p:nvSpPr>
          <p:cNvPr id="12" name="Text 10"/>
          <p:cNvSpPr/>
          <p:nvPr/>
        </p:nvSpPr>
        <p:spPr>
          <a:xfrm>
            <a:off x="5669280" y="2057400"/>
            <a:ext cx="29260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B2BEC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One-tap access to listings and contact channels</a:t>
            </a:r>
            <a:endParaRPr lang="en-US" sz="1000" dirty="0"/>
          </a:p>
        </p:txBody>
      </p:sp>
      <p:sp>
        <p:nvSpPr>
          <p:cNvPr id="13" name="Shape 11"/>
          <p:cNvSpPr/>
          <p:nvPr/>
        </p:nvSpPr>
        <p:spPr>
          <a:xfrm>
            <a:off x="548640" y="2926080"/>
            <a:ext cx="3931920" cy="1188720"/>
          </a:xfrm>
          <a:prstGeom prst="rect">
            <a:avLst/>
          </a:prstGeom>
          <a:solidFill>
            <a:srgbClr val="243524">
              <a:alpha val="80000"/>
            </a:srgbClr>
          </a:solidFill>
          <a:ln w="12700">
            <a:solidFill>
              <a:srgbClr val="4CAF50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14" name="Text 12"/>
          <p:cNvSpPr/>
          <p:nvPr/>
        </p:nvSpPr>
        <p:spPr>
          <a:xfrm>
            <a:off x="685800" y="3108960"/>
            <a:ext cx="6400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600" b="1" dirty="0">
                <a:solidFill>
                  <a:srgbClr val="00C853"/>
                </a:solidFill>
              </a:rPr>
              <a:t>↑</a:t>
            </a:r>
            <a:endParaRPr lang="en-US" sz="3600" dirty="0"/>
          </a:p>
        </p:txBody>
      </p:sp>
      <p:sp>
        <p:nvSpPr>
          <p:cNvPr id="15" name="Text 13"/>
          <p:cNvSpPr/>
          <p:nvPr/>
        </p:nvSpPr>
        <p:spPr>
          <a:xfrm>
            <a:off x="1371600" y="3108960"/>
            <a:ext cx="29260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Brand Consistency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1371600" y="3520440"/>
            <a:ext cx="29260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B2BEC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Unified RiVirtual branding across all touchpoints</a:t>
            </a:r>
            <a:endParaRPr lang="en-US" sz="1000" dirty="0"/>
          </a:p>
        </p:txBody>
      </p:sp>
      <p:sp>
        <p:nvSpPr>
          <p:cNvPr id="17" name="Shape 15"/>
          <p:cNvSpPr/>
          <p:nvPr/>
        </p:nvSpPr>
        <p:spPr>
          <a:xfrm>
            <a:off x="4846320" y="2926080"/>
            <a:ext cx="3931920" cy="1188720"/>
          </a:xfrm>
          <a:prstGeom prst="rect">
            <a:avLst/>
          </a:prstGeom>
          <a:solidFill>
            <a:srgbClr val="243524">
              <a:alpha val="80000"/>
            </a:srgbClr>
          </a:solidFill>
          <a:ln w="12700">
            <a:solidFill>
              <a:srgbClr val="4CAF50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18" name="Text 16"/>
          <p:cNvSpPr/>
          <p:nvPr/>
        </p:nvSpPr>
        <p:spPr>
          <a:xfrm>
            <a:off x="4983480" y="3108960"/>
            <a:ext cx="6400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600" b="1" dirty="0">
                <a:solidFill>
                  <a:srgbClr val="00C853"/>
                </a:solidFill>
              </a:rPr>
              <a:t>↓</a:t>
            </a:r>
            <a:endParaRPr lang="en-US" sz="3600" dirty="0"/>
          </a:p>
        </p:txBody>
      </p:sp>
      <p:sp>
        <p:nvSpPr>
          <p:cNvPr id="19" name="Text 17"/>
          <p:cNvSpPr/>
          <p:nvPr/>
        </p:nvSpPr>
        <p:spPr>
          <a:xfrm>
            <a:off x="5669280" y="3108960"/>
            <a:ext cx="29260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Physical Dependency</a:t>
            </a:r>
            <a:endParaRPr lang="en-US" sz="1400" dirty="0"/>
          </a:p>
        </p:txBody>
      </p:sp>
      <p:sp>
        <p:nvSpPr>
          <p:cNvPr id="20" name="Text 18"/>
          <p:cNvSpPr/>
          <p:nvPr/>
        </p:nvSpPr>
        <p:spPr>
          <a:xfrm>
            <a:off x="5669280" y="3520440"/>
            <a:ext cx="29260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B2BEC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Reduced reliance on paper cards and reprints</a:t>
            </a:r>
            <a:endParaRPr lang="en-US" sz="1000" dirty="0"/>
          </a:p>
        </p:txBody>
      </p:sp>
      <p:sp>
        <p:nvSpPr>
          <p:cNvPr id="21" name="Shape 19"/>
          <p:cNvSpPr/>
          <p:nvPr/>
        </p:nvSpPr>
        <p:spPr>
          <a:xfrm>
            <a:off x="0" y="4709160"/>
            <a:ext cx="9144000" cy="434340"/>
          </a:xfrm>
          <a:prstGeom prst="rect">
            <a:avLst/>
          </a:prstGeom>
          <a:solidFill>
            <a:srgbClr val="2E7D32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22" name="Text 20"/>
          <p:cNvSpPr/>
          <p:nvPr/>
        </p:nvSpPr>
        <p:spPr>
          <a:xfrm>
            <a:off x="457200" y="4773168"/>
            <a:ext cx="5486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RiVirtual  |  Real Estate Intelligence</a:t>
            </a:r>
            <a:endParaRPr lang="en-US" sz="900" dirty="0"/>
          </a:p>
        </p:txBody>
      </p:sp>
      <p:sp>
        <p:nvSpPr>
          <p:cNvPr id="23" name="Text 21"/>
          <p:cNvSpPr/>
          <p:nvPr/>
        </p:nvSpPr>
        <p:spPr>
          <a:xfrm>
            <a:off x="8412480" y="4773168"/>
            <a:ext cx="457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09728" cy="5143500"/>
          </a:xfrm>
          <a:prstGeom prst="rect">
            <a:avLst/>
          </a:prstGeom>
          <a:solidFill>
            <a:srgbClr val="2E7D32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3" name="Text 1"/>
          <p:cNvSpPr/>
          <p:nvPr/>
        </p:nvSpPr>
        <p:spPr>
          <a:xfrm>
            <a:off x="502920" y="320040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1A2E1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Learnings &amp; Future Roadmap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502920" y="914400"/>
            <a:ext cx="8229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i="1" dirty="0">
                <a:solidFill>
                  <a:srgbClr val="636E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Key takeaways and planned enhancements</a:t>
            </a:r>
            <a:endParaRPr lang="en-US" sz="1300" dirty="0"/>
          </a:p>
        </p:txBody>
      </p:sp>
      <p:sp>
        <p:nvSpPr>
          <p:cNvPr id="5" name="Shape 3"/>
          <p:cNvSpPr/>
          <p:nvPr/>
        </p:nvSpPr>
        <p:spPr>
          <a:xfrm>
            <a:off x="502920" y="1417320"/>
            <a:ext cx="3840480" cy="2926080"/>
          </a:xfrm>
          <a:prstGeom prst="rect">
            <a:avLst/>
          </a:prstGeom>
          <a:solidFill>
            <a:srgbClr val="E8F5E9"/>
          </a:solidFill>
          <a:ln/>
          <a:effectLst>
            <a:outerShdw blurRad="508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IN"/>
          </a:p>
        </p:txBody>
      </p:sp>
      <p:sp>
        <p:nvSpPr>
          <p:cNvPr id="6" name="Text 4"/>
          <p:cNvSpPr/>
          <p:nvPr/>
        </p:nvSpPr>
        <p:spPr>
          <a:xfrm>
            <a:off x="685800" y="1554480"/>
            <a:ext cx="3474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2E7D3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Key Learnings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685800" y="2011680"/>
            <a:ext cx="3474720" cy="21031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2D343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Mobile-first design is essential for on-the-go real estate professionals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2D343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QR codes enable instant connectivity without app downloads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2D343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Scoped releases (R1 vs R2) help deliver value faster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2D343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Profile integration reduces duplicate data entry</a:t>
            </a:r>
            <a:endParaRPr lang="en-US" sz="1100" dirty="0"/>
          </a:p>
        </p:txBody>
      </p:sp>
      <p:sp>
        <p:nvSpPr>
          <p:cNvPr id="8" name="Shape 6"/>
          <p:cNvSpPr/>
          <p:nvPr/>
        </p:nvSpPr>
        <p:spPr>
          <a:xfrm>
            <a:off x="4663440" y="1417320"/>
            <a:ext cx="3977640" cy="2926080"/>
          </a:xfrm>
          <a:prstGeom prst="rect">
            <a:avLst/>
          </a:prstGeom>
          <a:solidFill>
            <a:srgbClr val="FFFFFF"/>
          </a:solidFill>
          <a:ln w="19050">
            <a:solidFill>
              <a:srgbClr val="2E7D32"/>
            </a:solidFill>
            <a:prstDash val="solid"/>
          </a:ln>
          <a:effectLst>
            <a:outerShdw blurRad="508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IN"/>
          </a:p>
        </p:txBody>
      </p:sp>
      <p:sp>
        <p:nvSpPr>
          <p:cNvPr id="9" name="Text 7"/>
          <p:cNvSpPr/>
          <p:nvPr/>
        </p:nvSpPr>
        <p:spPr>
          <a:xfrm>
            <a:off x="4846320" y="1554480"/>
            <a:ext cx="35661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2E7D3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Future Enhancements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4846320" y="2011680"/>
            <a:ext cx="3566160" cy="21031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2D343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Release 2 CTAs: Email Me, About Me, Send Card, Referrals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2D343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Card view analytics and engagement tracking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2D343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Advanced card customization options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2D343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A/B testing for CTA conversion optimization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0" y="4709160"/>
            <a:ext cx="9144000" cy="434340"/>
          </a:xfrm>
          <a:prstGeom prst="rect">
            <a:avLst/>
          </a:prstGeom>
          <a:solidFill>
            <a:srgbClr val="2E7D32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12" name="Text 10"/>
          <p:cNvSpPr/>
          <p:nvPr/>
        </p:nvSpPr>
        <p:spPr>
          <a:xfrm>
            <a:off x="457200" y="4773168"/>
            <a:ext cx="5486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RiVirtual  |  Real Estate Intelligence</a:t>
            </a:r>
            <a:endParaRPr lang="en-US" sz="900" dirty="0"/>
          </a:p>
        </p:txBody>
      </p:sp>
      <p:sp>
        <p:nvSpPr>
          <p:cNvPr id="13" name="Text 11"/>
          <p:cNvSpPr/>
          <p:nvPr/>
        </p:nvSpPr>
        <p:spPr>
          <a:xfrm>
            <a:off x="8412480" y="4773168"/>
            <a:ext cx="457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1A2E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3152"/>
          </a:xfrm>
          <a:prstGeom prst="rect">
            <a:avLst/>
          </a:prstGeom>
          <a:solidFill>
            <a:srgbClr val="00C853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3" name="Text 1"/>
          <p:cNvSpPr/>
          <p:nvPr/>
        </p:nvSpPr>
        <p:spPr>
          <a:xfrm>
            <a:off x="640080" y="1097280"/>
            <a:ext cx="73152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Conclusion</a:t>
            </a:r>
            <a:endParaRPr lang="en-US" sz="3600" dirty="0"/>
          </a:p>
        </p:txBody>
      </p:sp>
      <p:sp>
        <p:nvSpPr>
          <p:cNvPr id="4" name="Text 2"/>
          <p:cNvSpPr/>
          <p:nvPr/>
        </p:nvSpPr>
        <p:spPr>
          <a:xfrm>
            <a:off x="640080" y="1920240"/>
            <a:ext cx="5029200" cy="1645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400" dirty="0">
                <a:solidFill>
                  <a:srgbClr val="B2BEC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RiVirtual Digital Business Card demonstrates how thoughtful UI/UX solves real-world pain points in real estate — replacing static paper with a dynamic, shareable, and brand-consistent digital identity.</a:t>
            </a:r>
            <a:endParaRPr lang="en-US" sz="1400" dirty="0"/>
          </a:p>
        </p:txBody>
      </p:sp>
      <p:sp>
        <p:nvSpPr>
          <p:cNvPr id="5" name="Shape 3"/>
          <p:cNvSpPr/>
          <p:nvPr/>
        </p:nvSpPr>
        <p:spPr>
          <a:xfrm>
            <a:off x="640080" y="3657600"/>
            <a:ext cx="1828800" cy="36576"/>
          </a:xfrm>
          <a:prstGeom prst="rect">
            <a:avLst/>
          </a:prstGeom>
          <a:solidFill>
            <a:srgbClr val="00C853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6" name="Text 4"/>
          <p:cNvSpPr/>
          <p:nvPr/>
        </p:nvSpPr>
        <p:spPr>
          <a:xfrm>
            <a:off x="640080" y="3840480"/>
            <a:ext cx="2743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00C853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Thank You</a:t>
            </a:r>
            <a:endParaRPr lang="en-US" sz="2000" dirty="0"/>
          </a:p>
        </p:txBody>
      </p:sp>
      <p:sp>
        <p:nvSpPr>
          <p:cNvPr id="7" name="Text 5"/>
          <p:cNvSpPr/>
          <p:nvPr/>
        </p:nvSpPr>
        <p:spPr>
          <a:xfrm>
            <a:off x="640080" y="4297680"/>
            <a:ext cx="45720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B2BEC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Vinay Kottapeta  |  UI/UX Designer &amp; Product Specialist</a:t>
            </a:r>
            <a:endParaRPr lang="en-US" sz="1100" dirty="0"/>
          </a:p>
        </p:txBody>
      </p:sp>
      <p:pic>
        <p:nvPicPr>
          <p:cNvPr id="8" name="Image 0" descr="C:\Rivirtual Case studies\Bussiness card Case study\White And Blue Modern Real Estate Instagram Post.jpg"/>
          <p:cNvPicPr>
            <a:picLocks noChangeAspect="1"/>
          </p:cNvPicPr>
          <p:nvPr/>
        </p:nvPicPr>
        <p:blipFill>
          <a:blip r:embed="rId3"/>
          <a:srcRect l="22614" r="18050" b="6316"/>
          <a:stretch>
            <a:fillRect/>
          </a:stretch>
        </p:blipFill>
        <p:spPr>
          <a:xfrm>
            <a:off x="5554980" y="1097280"/>
            <a:ext cx="3131820" cy="3236977"/>
          </a:xfrm>
          <a:prstGeom prst="rect">
            <a:avLst/>
          </a:prstGeom>
          <a:effectLst>
            <a:outerShdw blurRad="50800" dist="25400" dir="8100000" algn="bl" rotWithShape="0">
              <a:srgbClr val="000000">
                <a:alpha val="12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8F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09728" cy="5143500"/>
          </a:xfrm>
          <a:prstGeom prst="rect">
            <a:avLst/>
          </a:prstGeom>
          <a:solidFill>
            <a:srgbClr val="2E7D32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3" name="Text 1"/>
          <p:cNvSpPr/>
          <p:nvPr/>
        </p:nvSpPr>
        <p:spPr>
          <a:xfrm>
            <a:off x="502920" y="320040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1A2E1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Executive Summary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502920" y="914400"/>
            <a:ext cx="8229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i="1" dirty="0">
                <a:solidFill>
                  <a:srgbClr val="636E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Modernizing networking for real estate professionals</a:t>
            </a:r>
            <a:endParaRPr lang="en-US" sz="1300" dirty="0"/>
          </a:p>
        </p:txBody>
      </p:sp>
      <p:sp>
        <p:nvSpPr>
          <p:cNvPr id="5" name="Shape 3"/>
          <p:cNvSpPr/>
          <p:nvPr/>
        </p:nvSpPr>
        <p:spPr>
          <a:xfrm>
            <a:off x="502920" y="1417320"/>
            <a:ext cx="5029200" cy="2926080"/>
          </a:xfrm>
          <a:prstGeom prst="rect">
            <a:avLst/>
          </a:prstGeom>
          <a:solidFill>
            <a:srgbClr val="FFFFFF"/>
          </a:solidFill>
          <a:ln/>
          <a:effectLst>
            <a:outerShdw blurRad="508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IN"/>
          </a:p>
        </p:txBody>
      </p:sp>
      <p:sp>
        <p:nvSpPr>
          <p:cNvPr id="6" name="Text 4"/>
          <p:cNvSpPr/>
          <p:nvPr/>
        </p:nvSpPr>
        <p:spPr>
          <a:xfrm>
            <a:off x="731520" y="1600200"/>
            <a:ext cx="4572000" cy="25603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300" b="1" dirty="0">
                <a:solidFill>
                  <a:srgbClr val="2E7D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RiVirtual Digital Business Card </a:t>
            </a:r>
            <a:r>
              <a:rPr lang="en-US" sz="1300" dirty="0">
                <a:solidFill>
                  <a:srgbClr val="2D343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is a personalized virtual business card that lets real estate professionals manage digital profiles, share contact info, listings, and QR access through a mobile-first, clickable interface.</a:t>
            </a:r>
            <a:endParaRPr lang="en-US" sz="1300" dirty="0"/>
          </a:p>
          <a:p>
            <a:pPr marL="0" indent="0">
              <a:buNone/>
            </a:pPr>
            <a:endParaRPr lang="en-US" sz="1300" dirty="0"/>
          </a:p>
          <a:p>
            <a:pPr marL="0" indent="0">
              <a:buNone/>
            </a:pPr>
            <a:r>
              <a:rPr lang="en-US" sz="1300" dirty="0">
                <a:solidFill>
                  <a:srgbClr val="2D343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This feature replaces outdated paper cards with a dynamic, trackable digital solution that enhances lead generation and brand visibility across the RiVirtual platform.</a:t>
            </a:r>
            <a:endParaRPr lang="en-US" sz="1300" dirty="0"/>
          </a:p>
        </p:txBody>
      </p:sp>
      <p:sp>
        <p:nvSpPr>
          <p:cNvPr id="7" name="Shape 5"/>
          <p:cNvSpPr/>
          <p:nvPr/>
        </p:nvSpPr>
        <p:spPr>
          <a:xfrm>
            <a:off x="5852160" y="1554480"/>
            <a:ext cx="960120" cy="914400"/>
          </a:xfrm>
          <a:prstGeom prst="rect">
            <a:avLst/>
          </a:prstGeom>
          <a:solidFill>
            <a:srgbClr val="FFFFFF"/>
          </a:solidFill>
          <a:ln/>
          <a:effectLst>
            <a:outerShdw blurRad="508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IN"/>
          </a:p>
        </p:txBody>
      </p:sp>
      <p:sp>
        <p:nvSpPr>
          <p:cNvPr id="8" name="Text 6"/>
          <p:cNvSpPr/>
          <p:nvPr/>
        </p:nvSpPr>
        <p:spPr>
          <a:xfrm>
            <a:off x="5852160" y="1691640"/>
            <a:ext cx="9601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2E7D32"/>
                </a:solidFill>
              </a:rPr>
              <a:t>10K+</a:t>
            </a:r>
            <a:endParaRPr lang="en-US" sz="2200" dirty="0"/>
          </a:p>
        </p:txBody>
      </p:sp>
      <p:sp>
        <p:nvSpPr>
          <p:cNvPr id="9" name="Text 7"/>
          <p:cNvSpPr/>
          <p:nvPr/>
        </p:nvSpPr>
        <p:spPr>
          <a:xfrm>
            <a:off x="5852160" y="2103120"/>
            <a:ext cx="9601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dirty="0">
                <a:solidFill>
                  <a:srgbClr val="636E72"/>
                </a:solidFill>
              </a:rPr>
              <a:t>Digital Cards</a:t>
            </a:r>
            <a:endParaRPr lang="en-US" sz="800" dirty="0"/>
          </a:p>
        </p:txBody>
      </p:sp>
      <p:sp>
        <p:nvSpPr>
          <p:cNvPr id="10" name="Shape 8"/>
          <p:cNvSpPr/>
          <p:nvPr/>
        </p:nvSpPr>
        <p:spPr>
          <a:xfrm>
            <a:off x="6903720" y="2606040"/>
            <a:ext cx="960120" cy="914400"/>
          </a:xfrm>
          <a:prstGeom prst="rect">
            <a:avLst/>
          </a:prstGeom>
          <a:solidFill>
            <a:srgbClr val="FFFFFF"/>
          </a:solidFill>
          <a:ln/>
          <a:effectLst>
            <a:outerShdw blurRad="508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IN"/>
          </a:p>
        </p:txBody>
      </p:sp>
      <p:sp>
        <p:nvSpPr>
          <p:cNvPr id="11" name="Text 9"/>
          <p:cNvSpPr/>
          <p:nvPr/>
        </p:nvSpPr>
        <p:spPr>
          <a:xfrm>
            <a:off x="6903720" y="2743200"/>
            <a:ext cx="9601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2E7D32"/>
                </a:solidFill>
              </a:rPr>
              <a:t>60K+</a:t>
            </a:r>
            <a:endParaRPr lang="en-US" sz="2200" dirty="0"/>
          </a:p>
        </p:txBody>
      </p:sp>
      <p:sp>
        <p:nvSpPr>
          <p:cNvPr id="12" name="Text 10"/>
          <p:cNvSpPr/>
          <p:nvPr/>
        </p:nvSpPr>
        <p:spPr>
          <a:xfrm>
            <a:off x="6903720" y="3154680"/>
            <a:ext cx="9601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dirty="0">
                <a:solidFill>
                  <a:srgbClr val="636E72"/>
                </a:solidFill>
              </a:rPr>
              <a:t>Businesses</a:t>
            </a:r>
            <a:endParaRPr lang="en-US" sz="800" dirty="0"/>
          </a:p>
        </p:txBody>
      </p:sp>
      <p:sp>
        <p:nvSpPr>
          <p:cNvPr id="13" name="Shape 11"/>
          <p:cNvSpPr/>
          <p:nvPr/>
        </p:nvSpPr>
        <p:spPr>
          <a:xfrm>
            <a:off x="7955280" y="3657600"/>
            <a:ext cx="960120" cy="914400"/>
          </a:xfrm>
          <a:prstGeom prst="rect">
            <a:avLst/>
          </a:prstGeom>
          <a:solidFill>
            <a:srgbClr val="FFFFFF"/>
          </a:solidFill>
          <a:ln/>
          <a:effectLst>
            <a:outerShdw blurRad="508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IN"/>
          </a:p>
        </p:txBody>
      </p:sp>
      <p:sp>
        <p:nvSpPr>
          <p:cNvPr id="14" name="Text 12"/>
          <p:cNvSpPr/>
          <p:nvPr/>
        </p:nvSpPr>
        <p:spPr>
          <a:xfrm>
            <a:off x="7955280" y="3794760"/>
            <a:ext cx="9601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2E7D32"/>
                </a:solidFill>
              </a:rPr>
              <a:t>100K+</a:t>
            </a:r>
            <a:endParaRPr lang="en-US" sz="2200" dirty="0"/>
          </a:p>
        </p:txBody>
      </p:sp>
      <p:sp>
        <p:nvSpPr>
          <p:cNvPr id="15" name="Text 13"/>
          <p:cNvSpPr/>
          <p:nvPr/>
        </p:nvSpPr>
        <p:spPr>
          <a:xfrm>
            <a:off x="7955280" y="4206240"/>
            <a:ext cx="9601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dirty="0">
                <a:solidFill>
                  <a:srgbClr val="636E72"/>
                </a:solidFill>
              </a:rPr>
              <a:t>Active Users</a:t>
            </a:r>
            <a:endParaRPr lang="en-US" sz="800" dirty="0"/>
          </a:p>
        </p:txBody>
      </p:sp>
      <p:sp>
        <p:nvSpPr>
          <p:cNvPr id="16" name="Shape 14"/>
          <p:cNvSpPr/>
          <p:nvPr/>
        </p:nvSpPr>
        <p:spPr>
          <a:xfrm>
            <a:off x="0" y="4709160"/>
            <a:ext cx="9144000" cy="434340"/>
          </a:xfrm>
          <a:prstGeom prst="rect">
            <a:avLst/>
          </a:prstGeom>
          <a:solidFill>
            <a:srgbClr val="2E7D32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17" name="Text 15"/>
          <p:cNvSpPr/>
          <p:nvPr/>
        </p:nvSpPr>
        <p:spPr>
          <a:xfrm>
            <a:off x="457200" y="4773168"/>
            <a:ext cx="5486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RiVirtual  |  Real Estate Intelligence</a:t>
            </a:r>
            <a:endParaRPr lang="en-US" sz="900" dirty="0"/>
          </a:p>
        </p:txBody>
      </p:sp>
      <p:sp>
        <p:nvSpPr>
          <p:cNvPr id="18" name="Text 16"/>
          <p:cNvSpPr/>
          <p:nvPr/>
        </p:nvSpPr>
        <p:spPr>
          <a:xfrm>
            <a:off x="8412480" y="4773168"/>
            <a:ext cx="457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09728" cy="5143500"/>
          </a:xfrm>
          <a:prstGeom prst="rect">
            <a:avLst/>
          </a:prstGeom>
          <a:solidFill>
            <a:srgbClr val="2E7D32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3" name="Text 1"/>
          <p:cNvSpPr/>
          <p:nvPr/>
        </p:nvSpPr>
        <p:spPr>
          <a:xfrm>
            <a:off x="502920" y="320040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1A2E1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Problem Statement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502920" y="914400"/>
            <a:ext cx="8229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i="1" dirty="0">
                <a:solidFill>
                  <a:srgbClr val="636E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Why traditional business cards fall short</a:t>
            </a:r>
            <a:endParaRPr lang="en-US" sz="1300" dirty="0"/>
          </a:p>
        </p:txBody>
      </p:sp>
      <p:sp>
        <p:nvSpPr>
          <p:cNvPr id="5" name="Shape 3"/>
          <p:cNvSpPr/>
          <p:nvPr/>
        </p:nvSpPr>
        <p:spPr>
          <a:xfrm>
            <a:off x="640080" y="1463040"/>
            <a:ext cx="3840480" cy="1325880"/>
          </a:xfrm>
          <a:prstGeom prst="rect">
            <a:avLst/>
          </a:prstGeom>
          <a:solidFill>
            <a:srgbClr val="E8F5E9"/>
          </a:solidFill>
          <a:ln/>
          <a:effectLst>
            <a:outerShdw blurRad="508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IN"/>
          </a:p>
        </p:txBody>
      </p:sp>
      <p:sp>
        <p:nvSpPr>
          <p:cNvPr id="6" name="Shape 4"/>
          <p:cNvSpPr/>
          <p:nvPr/>
        </p:nvSpPr>
        <p:spPr>
          <a:xfrm>
            <a:off x="822960" y="1783080"/>
            <a:ext cx="502920" cy="502920"/>
          </a:xfrm>
          <a:prstGeom prst="ellipse">
            <a:avLst/>
          </a:prstGeom>
          <a:solidFill>
            <a:srgbClr val="2E7D32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7" name="Text 5"/>
          <p:cNvSpPr/>
          <p:nvPr/>
        </p:nvSpPr>
        <p:spPr>
          <a:xfrm>
            <a:off x="896112" y="1847088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</a:rPr>
              <a:t>!</a:t>
            </a:r>
            <a:endParaRPr lang="en-US" sz="1800" dirty="0"/>
          </a:p>
        </p:txBody>
      </p:sp>
      <p:sp>
        <p:nvSpPr>
          <p:cNvPr id="8" name="Text 6"/>
          <p:cNvSpPr/>
          <p:nvPr/>
        </p:nvSpPr>
        <p:spPr>
          <a:xfrm>
            <a:off x="1508760" y="1691640"/>
            <a:ext cx="2743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A2E1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Easily Lost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1508760" y="2103120"/>
            <a:ext cx="27432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636E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Paper cards get misplaced after a single meeting</a:t>
            </a:r>
            <a:endParaRPr lang="en-US" sz="1100" dirty="0"/>
          </a:p>
        </p:txBody>
      </p:sp>
      <p:sp>
        <p:nvSpPr>
          <p:cNvPr id="10" name="Shape 8"/>
          <p:cNvSpPr/>
          <p:nvPr/>
        </p:nvSpPr>
        <p:spPr>
          <a:xfrm>
            <a:off x="4846320" y="1463040"/>
            <a:ext cx="3840480" cy="1325880"/>
          </a:xfrm>
          <a:prstGeom prst="rect">
            <a:avLst/>
          </a:prstGeom>
          <a:solidFill>
            <a:srgbClr val="E8F5E9"/>
          </a:solidFill>
          <a:ln/>
          <a:effectLst>
            <a:outerShdw blurRad="508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IN"/>
          </a:p>
        </p:txBody>
      </p:sp>
      <p:sp>
        <p:nvSpPr>
          <p:cNvPr id="11" name="Shape 9"/>
          <p:cNvSpPr/>
          <p:nvPr/>
        </p:nvSpPr>
        <p:spPr>
          <a:xfrm>
            <a:off x="5029200" y="1783080"/>
            <a:ext cx="502920" cy="502920"/>
          </a:xfrm>
          <a:prstGeom prst="ellipse">
            <a:avLst/>
          </a:prstGeom>
          <a:solidFill>
            <a:srgbClr val="2E7D32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12" name="Text 10"/>
          <p:cNvSpPr/>
          <p:nvPr/>
        </p:nvSpPr>
        <p:spPr>
          <a:xfrm>
            <a:off x="5102352" y="1847088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</a:rPr>
              <a:t>?</a:t>
            </a:r>
            <a:endParaRPr lang="en-US" sz="1800" dirty="0"/>
          </a:p>
        </p:txBody>
      </p:sp>
      <p:sp>
        <p:nvSpPr>
          <p:cNvPr id="13" name="Text 11"/>
          <p:cNvSpPr/>
          <p:nvPr/>
        </p:nvSpPr>
        <p:spPr>
          <a:xfrm>
            <a:off x="5715000" y="1691640"/>
            <a:ext cx="2743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A2E1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Quickly Outdated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5715000" y="2103120"/>
            <a:ext cx="27432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636E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Contact details change but cards cannot update</a:t>
            </a:r>
            <a:endParaRPr lang="en-US" sz="1100" dirty="0"/>
          </a:p>
        </p:txBody>
      </p:sp>
      <p:sp>
        <p:nvSpPr>
          <p:cNvPr id="15" name="Shape 13"/>
          <p:cNvSpPr/>
          <p:nvPr/>
        </p:nvSpPr>
        <p:spPr>
          <a:xfrm>
            <a:off x="640080" y="3063240"/>
            <a:ext cx="3840480" cy="1325880"/>
          </a:xfrm>
          <a:prstGeom prst="rect">
            <a:avLst/>
          </a:prstGeom>
          <a:solidFill>
            <a:srgbClr val="E8F5E9"/>
          </a:solidFill>
          <a:ln/>
          <a:effectLst>
            <a:outerShdw blurRad="508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IN"/>
          </a:p>
        </p:txBody>
      </p:sp>
      <p:sp>
        <p:nvSpPr>
          <p:cNvPr id="16" name="Shape 14"/>
          <p:cNvSpPr/>
          <p:nvPr/>
        </p:nvSpPr>
        <p:spPr>
          <a:xfrm>
            <a:off x="822960" y="3383280"/>
            <a:ext cx="502920" cy="502920"/>
          </a:xfrm>
          <a:prstGeom prst="ellipse">
            <a:avLst/>
          </a:prstGeom>
          <a:solidFill>
            <a:srgbClr val="2E7D32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17" name="Text 15"/>
          <p:cNvSpPr/>
          <p:nvPr/>
        </p:nvSpPr>
        <p:spPr>
          <a:xfrm>
            <a:off x="896112" y="3447288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</a:rPr>
              <a:t>0</a:t>
            </a:r>
            <a:endParaRPr lang="en-US" sz="1800" dirty="0"/>
          </a:p>
        </p:txBody>
      </p:sp>
      <p:sp>
        <p:nvSpPr>
          <p:cNvPr id="18" name="Text 16"/>
          <p:cNvSpPr/>
          <p:nvPr/>
        </p:nvSpPr>
        <p:spPr>
          <a:xfrm>
            <a:off x="1508760" y="3291840"/>
            <a:ext cx="2743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A2E1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No Analytics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1508760" y="3703320"/>
            <a:ext cx="27432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636E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Zero visibility into engagement or follow-up</a:t>
            </a:r>
            <a:endParaRPr lang="en-US" sz="1100" dirty="0"/>
          </a:p>
        </p:txBody>
      </p:sp>
      <p:sp>
        <p:nvSpPr>
          <p:cNvPr id="20" name="Shape 18"/>
          <p:cNvSpPr/>
          <p:nvPr/>
        </p:nvSpPr>
        <p:spPr>
          <a:xfrm>
            <a:off x="4846320" y="3063240"/>
            <a:ext cx="3840480" cy="1325880"/>
          </a:xfrm>
          <a:prstGeom prst="rect">
            <a:avLst/>
          </a:prstGeom>
          <a:solidFill>
            <a:srgbClr val="E8F5E9"/>
          </a:solidFill>
          <a:ln/>
          <a:effectLst>
            <a:outerShdw blurRad="508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IN"/>
          </a:p>
        </p:txBody>
      </p:sp>
      <p:sp>
        <p:nvSpPr>
          <p:cNvPr id="21" name="Shape 19"/>
          <p:cNvSpPr/>
          <p:nvPr/>
        </p:nvSpPr>
        <p:spPr>
          <a:xfrm>
            <a:off x="5029200" y="3383280"/>
            <a:ext cx="502920" cy="502920"/>
          </a:xfrm>
          <a:prstGeom prst="ellipse">
            <a:avLst/>
          </a:prstGeom>
          <a:solidFill>
            <a:srgbClr val="2E7D32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22" name="Text 20"/>
          <p:cNvSpPr/>
          <p:nvPr/>
        </p:nvSpPr>
        <p:spPr>
          <a:xfrm>
            <a:off x="5102352" y="3447288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</a:rPr>
              <a:t>+</a:t>
            </a:r>
            <a:endParaRPr lang="en-US" sz="1800" dirty="0"/>
          </a:p>
        </p:txBody>
      </p:sp>
      <p:sp>
        <p:nvSpPr>
          <p:cNvPr id="23" name="Text 21"/>
          <p:cNvSpPr/>
          <p:nvPr/>
        </p:nvSpPr>
        <p:spPr>
          <a:xfrm>
            <a:off x="5715000" y="3291840"/>
            <a:ext cx="2743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A2E1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Multi-Step Sharing</a:t>
            </a:r>
            <a:endParaRPr lang="en-US" sz="1600" dirty="0"/>
          </a:p>
        </p:txBody>
      </p:sp>
      <p:sp>
        <p:nvSpPr>
          <p:cNvPr id="24" name="Text 22"/>
          <p:cNvSpPr/>
          <p:nvPr/>
        </p:nvSpPr>
        <p:spPr>
          <a:xfrm>
            <a:off x="5715000" y="3703320"/>
            <a:ext cx="27432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636E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Sharing listings requires separate channels</a:t>
            </a:r>
            <a:endParaRPr lang="en-US" sz="1100" dirty="0"/>
          </a:p>
        </p:txBody>
      </p:sp>
      <p:sp>
        <p:nvSpPr>
          <p:cNvPr id="25" name="Shape 23"/>
          <p:cNvSpPr/>
          <p:nvPr/>
        </p:nvSpPr>
        <p:spPr>
          <a:xfrm>
            <a:off x="502920" y="4251960"/>
            <a:ext cx="8138160" cy="502920"/>
          </a:xfrm>
          <a:prstGeom prst="rect">
            <a:avLst/>
          </a:prstGeom>
          <a:solidFill>
            <a:srgbClr val="1A2E1A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26" name="Text 24"/>
          <p:cNvSpPr/>
          <p:nvPr/>
        </p:nvSpPr>
        <p:spPr>
          <a:xfrm>
            <a:off x="685800" y="4315968"/>
            <a:ext cx="7772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Real estate professionals need instant, modern ways to exchange information and direct prospects to listings, websites, and social profiles.</a:t>
            </a:r>
            <a:endParaRPr lang="en-US" sz="1100" dirty="0"/>
          </a:p>
        </p:txBody>
      </p:sp>
      <p:sp>
        <p:nvSpPr>
          <p:cNvPr id="27" name="Shape 25"/>
          <p:cNvSpPr/>
          <p:nvPr/>
        </p:nvSpPr>
        <p:spPr>
          <a:xfrm>
            <a:off x="0" y="4709160"/>
            <a:ext cx="9144000" cy="434340"/>
          </a:xfrm>
          <a:prstGeom prst="rect">
            <a:avLst/>
          </a:prstGeom>
          <a:solidFill>
            <a:srgbClr val="2E7D32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28" name="Text 26"/>
          <p:cNvSpPr/>
          <p:nvPr/>
        </p:nvSpPr>
        <p:spPr>
          <a:xfrm>
            <a:off x="457200" y="4773168"/>
            <a:ext cx="5486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RiVirtual  |  Real Estate Intelligence</a:t>
            </a:r>
            <a:endParaRPr lang="en-US" sz="900" dirty="0"/>
          </a:p>
        </p:txBody>
      </p:sp>
      <p:sp>
        <p:nvSpPr>
          <p:cNvPr id="29" name="Text 27"/>
          <p:cNvSpPr/>
          <p:nvPr/>
        </p:nvSpPr>
        <p:spPr>
          <a:xfrm>
            <a:off x="8412480" y="4773168"/>
            <a:ext cx="457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09728" cy="5143500"/>
          </a:xfrm>
          <a:prstGeom prst="rect">
            <a:avLst/>
          </a:prstGeom>
          <a:solidFill>
            <a:srgbClr val="2E7D32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3" name="Text 1"/>
          <p:cNvSpPr/>
          <p:nvPr/>
        </p:nvSpPr>
        <p:spPr>
          <a:xfrm>
            <a:off x="502920" y="320040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1A2E1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My Role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502920" y="914400"/>
            <a:ext cx="25831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i="1" dirty="0">
                <a:solidFill>
                  <a:srgbClr val="636E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UI/UX Designer &amp; Product Specialist</a:t>
            </a:r>
            <a:endParaRPr lang="en-US" sz="1300" dirty="0"/>
          </a:p>
        </p:txBody>
      </p:sp>
      <p:sp>
        <p:nvSpPr>
          <p:cNvPr id="5" name="Shape 3"/>
          <p:cNvSpPr/>
          <p:nvPr/>
        </p:nvSpPr>
        <p:spPr>
          <a:xfrm>
            <a:off x="502920" y="1371600"/>
            <a:ext cx="2926080" cy="3017520"/>
          </a:xfrm>
          <a:prstGeom prst="rect">
            <a:avLst/>
          </a:prstGeom>
          <a:solidFill>
            <a:srgbClr val="2E7D32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6" name="Text 4"/>
          <p:cNvSpPr/>
          <p:nvPr/>
        </p:nvSpPr>
        <p:spPr>
          <a:xfrm>
            <a:off x="685800" y="2103120"/>
            <a:ext cx="256032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End-to-End</a:t>
            </a:r>
            <a:endParaRPr lang="en-US" sz="2200" dirty="0"/>
          </a:p>
          <a:p>
            <a:pPr marL="0" indent="0" algn="ctr">
              <a:buNone/>
            </a:pPr>
            <a:r>
              <a:rPr lang="en-US" sz="2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Design</a:t>
            </a:r>
            <a:endParaRPr lang="en-US" sz="2200" dirty="0"/>
          </a:p>
          <a:p>
            <a:pPr marL="0" indent="0" algn="ctr">
              <a:buNone/>
            </a:pPr>
            <a:r>
              <a:rPr lang="en-US" sz="2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Contribution</a:t>
            </a:r>
            <a:endParaRPr lang="en-US" sz="2200" dirty="0"/>
          </a:p>
        </p:txBody>
      </p:sp>
      <p:sp>
        <p:nvSpPr>
          <p:cNvPr id="7" name="Shape 5"/>
          <p:cNvSpPr/>
          <p:nvPr/>
        </p:nvSpPr>
        <p:spPr>
          <a:xfrm>
            <a:off x="3840480" y="1417320"/>
            <a:ext cx="411480" cy="411480"/>
          </a:xfrm>
          <a:prstGeom prst="ellipse">
            <a:avLst/>
          </a:prstGeom>
          <a:solidFill>
            <a:srgbClr val="2E7D32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8" name="Text 6"/>
          <p:cNvSpPr/>
          <p:nvPr/>
        </p:nvSpPr>
        <p:spPr>
          <a:xfrm>
            <a:off x="3913632" y="1472184"/>
            <a:ext cx="2743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</a:rPr>
              <a:t>1</a:t>
            </a:r>
            <a:endParaRPr lang="en-US" sz="1400" dirty="0"/>
          </a:p>
        </p:txBody>
      </p:sp>
      <p:sp>
        <p:nvSpPr>
          <p:cNvPr id="9" name="Text 7"/>
          <p:cNvSpPr/>
          <p:nvPr/>
        </p:nvSpPr>
        <p:spPr>
          <a:xfrm>
            <a:off x="4343400" y="1399032"/>
            <a:ext cx="34747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2D343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User flow from dashboard to card page</a:t>
            </a:r>
            <a:endParaRPr lang="en-US" sz="1200" dirty="0"/>
          </a:p>
        </p:txBody>
      </p:sp>
      <p:sp>
        <p:nvSpPr>
          <p:cNvPr id="10" name="Shape 8"/>
          <p:cNvSpPr/>
          <p:nvPr/>
        </p:nvSpPr>
        <p:spPr>
          <a:xfrm>
            <a:off x="3840480" y="1984248"/>
            <a:ext cx="411480" cy="411480"/>
          </a:xfrm>
          <a:prstGeom prst="ellipse">
            <a:avLst/>
          </a:prstGeom>
          <a:solidFill>
            <a:srgbClr val="2E7D32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11" name="Text 9"/>
          <p:cNvSpPr/>
          <p:nvPr/>
        </p:nvSpPr>
        <p:spPr>
          <a:xfrm>
            <a:off x="3913632" y="2039112"/>
            <a:ext cx="2743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</a:rPr>
              <a:t>2</a:t>
            </a:r>
            <a:endParaRPr lang="en-US" sz="1400" dirty="0"/>
          </a:p>
        </p:txBody>
      </p:sp>
      <p:sp>
        <p:nvSpPr>
          <p:cNvPr id="12" name="Text 10"/>
          <p:cNvSpPr/>
          <p:nvPr/>
        </p:nvSpPr>
        <p:spPr>
          <a:xfrm>
            <a:off x="4343400" y="1965960"/>
            <a:ext cx="34747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2D343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Responsive templates (mobile &amp; desktop)</a:t>
            </a:r>
            <a:endParaRPr lang="en-US" sz="1200" dirty="0"/>
          </a:p>
        </p:txBody>
      </p:sp>
      <p:sp>
        <p:nvSpPr>
          <p:cNvPr id="13" name="Shape 11"/>
          <p:cNvSpPr/>
          <p:nvPr/>
        </p:nvSpPr>
        <p:spPr>
          <a:xfrm>
            <a:off x="3840480" y="2551176"/>
            <a:ext cx="411480" cy="411480"/>
          </a:xfrm>
          <a:prstGeom prst="ellipse">
            <a:avLst/>
          </a:prstGeom>
          <a:solidFill>
            <a:srgbClr val="2E7D32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14" name="Text 12"/>
          <p:cNvSpPr/>
          <p:nvPr/>
        </p:nvSpPr>
        <p:spPr>
          <a:xfrm>
            <a:off x="3913632" y="2606040"/>
            <a:ext cx="2743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</a:rPr>
              <a:t>3</a:t>
            </a:r>
            <a:endParaRPr lang="en-US" sz="1400" dirty="0"/>
          </a:p>
        </p:txBody>
      </p:sp>
      <p:sp>
        <p:nvSpPr>
          <p:cNvPr id="15" name="Text 13"/>
          <p:cNvSpPr/>
          <p:nvPr/>
        </p:nvSpPr>
        <p:spPr>
          <a:xfrm>
            <a:off x="4343400" y="2532888"/>
            <a:ext cx="34747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2D343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CTA button functionality and layout</a:t>
            </a:r>
            <a:endParaRPr lang="en-US" sz="1200" dirty="0"/>
          </a:p>
        </p:txBody>
      </p:sp>
      <p:sp>
        <p:nvSpPr>
          <p:cNvPr id="16" name="Shape 14"/>
          <p:cNvSpPr/>
          <p:nvPr/>
        </p:nvSpPr>
        <p:spPr>
          <a:xfrm>
            <a:off x="3840480" y="3118104"/>
            <a:ext cx="411480" cy="411480"/>
          </a:xfrm>
          <a:prstGeom prst="ellipse">
            <a:avLst/>
          </a:prstGeom>
          <a:solidFill>
            <a:srgbClr val="2E7D32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17" name="Text 15"/>
          <p:cNvSpPr/>
          <p:nvPr/>
        </p:nvSpPr>
        <p:spPr>
          <a:xfrm>
            <a:off x="3913632" y="3172968"/>
            <a:ext cx="2743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</a:rPr>
              <a:t>4</a:t>
            </a:r>
            <a:endParaRPr lang="en-US" sz="1400" dirty="0"/>
          </a:p>
        </p:txBody>
      </p:sp>
      <p:sp>
        <p:nvSpPr>
          <p:cNvPr id="18" name="Text 16"/>
          <p:cNvSpPr/>
          <p:nvPr/>
        </p:nvSpPr>
        <p:spPr>
          <a:xfrm>
            <a:off x="4343400" y="3099816"/>
            <a:ext cx="34747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2D343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Edit profile social media integration</a:t>
            </a:r>
            <a:endParaRPr lang="en-US" sz="1200" dirty="0"/>
          </a:p>
        </p:txBody>
      </p:sp>
      <p:sp>
        <p:nvSpPr>
          <p:cNvPr id="19" name="Shape 17"/>
          <p:cNvSpPr/>
          <p:nvPr/>
        </p:nvSpPr>
        <p:spPr>
          <a:xfrm>
            <a:off x="3840480" y="3685032"/>
            <a:ext cx="411480" cy="411480"/>
          </a:xfrm>
          <a:prstGeom prst="ellipse">
            <a:avLst/>
          </a:prstGeom>
          <a:solidFill>
            <a:srgbClr val="2E7D32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20" name="Text 18"/>
          <p:cNvSpPr/>
          <p:nvPr/>
        </p:nvSpPr>
        <p:spPr>
          <a:xfrm>
            <a:off x="3913632" y="3739896"/>
            <a:ext cx="2743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</a:rPr>
              <a:t>5</a:t>
            </a:r>
            <a:endParaRPr lang="en-US" sz="1400" dirty="0"/>
          </a:p>
        </p:txBody>
      </p:sp>
      <p:sp>
        <p:nvSpPr>
          <p:cNvPr id="21" name="Text 19"/>
          <p:cNvSpPr/>
          <p:nvPr/>
        </p:nvSpPr>
        <p:spPr>
          <a:xfrm>
            <a:off x="4343400" y="3666744"/>
            <a:ext cx="34747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2D343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Visual design, mockups &amp; prototypes</a:t>
            </a:r>
            <a:endParaRPr lang="en-US" sz="1200" dirty="0"/>
          </a:p>
        </p:txBody>
      </p:sp>
      <p:sp>
        <p:nvSpPr>
          <p:cNvPr id="22" name="Shape 20"/>
          <p:cNvSpPr/>
          <p:nvPr/>
        </p:nvSpPr>
        <p:spPr>
          <a:xfrm>
            <a:off x="3840480" y="4251960"/>
            <a:ext cx="411480" cy="411480"/>
          </a:xfrm>
          <a:prstGeom prst="ellipse">
            <a:avLst/>
          </a:prstGeom>
          <a:solidFill>
            <a:srgbClr val="2E7D32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23" name="Text 21"/>
          <p:cNvSpPr/>
          <p:nvPr/>
        </p:nvSpPr>
        <p:spPr>
          <a:xfrm>
            <a:off x="3913632" y="4306824"/>
            <a:ext cx="2743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</a:rPr>
              <a:t>6</a:t>
            </a:r>
            <a:endParaRPr lang="en-US" sz="1400" dirty="0"/>
          </a:p>
        </p:txBody>
      </p:sp>
      <p:sp>
        <p:nvSpPr>
          <p:cNvPr id="24" name="Text 22"/>
          <p:cNvSpPr/>
          <p:nvPr/>
        </p:nvSpPr>
        <p:spPr>
          <a:xfrm>
            <a:off x="4343400" y="4233672"/>
            <a:ext cx="34747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2D343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Requirements analysis &amp; stakeholder alignment</a:t>
            </a:r>
            <a:endParaRPr lang="en-US" sz="1200" dirty="0"/>
          </a:p>
        </p:txBody>
      </p:sp>
      <p:sp>
        <p:nvSpPr>
          <p:cNvPr id="25" name="Shape 23"/>
          <p:cNvSpPr/>
          <p:nvPr/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rgbClr val="2E7D32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26" name="Text 24"/>
          <p:cNvSpPr/>
          <p:nvPr/>
        </p:nvSpPr>
        <p:spPr>
          <a:xfrm>
            <a:off x="457200" y="4773168"/>
            <a:ext cx="5486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RiVirtual  |  Real Estate Intelligence</a:t>
            </a:r>
            <a:endParaRPr lang="en-US" sz="900" dirty="0"/>
          </a:p>
        </p:txBody>
      </p:sp>
      <p:sp>
        <p:nvSpPr>
          <p:cNvPr id="27" name="Text 25"/>
          <p:cNvSpPr/>
          <p:nvPr/>
        </p:nvSpPr>
        <p:spPr>
          <a:xfrm>
            <a:off x="8412480" y="4773168"/>
            <a:ext cx="457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8F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09728" cy="5143500"/>
          </a:xfrm>
          <a:prstGeom prst="rect">
            <a:avLst/>
          </a:prstGeom>
          <a:solidFill>
            <a:srgbClr val="2E7D32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3" name="Text 1"/>
          <p:cNvSpPr/>
          <p:nvPr/>
        </p:nvSpPr>
        <p:spPr>
          <a:xfrm>
            <a:off x="502920" y="320040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1A2E1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Requirements &amp; Scope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502920" y="914400"/>
            <a:ext cx="8229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i="1" dirty="0">
                <a:solidFill>
                  <a:srgbClr val="636E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Feature specifications and user eligibility</a:t>
            </a:r>
            <a:endParaRPr lang="en-US" sz="1300" dirty="0"/>
          </a:p>
        </p:txBody>
      </p:sp>
      <p:graphicFrame>
        <p:nvGraphicFramePr>
          <p:cNvPr id="6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02920" y="1417320"/>
          <a:ext cx="8138160" cy="2697480"/>
        </p:xfrm>
        <a:graphic>
          <a:graphicData uri="http://schemas.openxmlformats.org/drawingml/2006/table">
            <a:tbl>
              <a:tblPr/>
              <a:tblGrid>
                <a:gridCol w="2011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26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7472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Requirement Area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2BE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E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E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E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D3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Details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2BE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E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E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E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472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dirty="0">
                          <a:solidFill>
                            <a:srgbClr val="2D3436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Access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2BE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E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E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E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dirty="0">
                          <a:solidFill>
                            <a:srgbClr val="2D3436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Free for agents, brokers, builders, community users, pro, lenders &amp; property managers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2BE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E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E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E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dirty="0">
                          <a:solidFill>
                            <a:srgbClr val="2D3436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Excluded Users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2BE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E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E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E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dirty="0">
                          <a:solidFill>
                            <a:srgbClr val="2D3436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Customer user type — feature not available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2BE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E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E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E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dirty="0">
                          <a:solidFill>
                            <a:srgbClr val="2D3436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Platforms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2BE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E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E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E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dirty="0">
                          <a:solidFill>
                            <a:srgbClr val="2D3436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Responsive mobile and desktop card templates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2BE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E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E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E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7472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dirty="0">
                          <a:solidFill>
                            <a:srgbClr val="2D3436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Entry Point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2BE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E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E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E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dirty="0">
                          <a:solidFill>
                            <a:srgbClr val="2D3436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Dashboard link: "Your RiVirtual Card Link"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2BE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E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E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E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7472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dirty="0">
                          <a:solidFill>
                            <a:srgbClr val="2D3436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Profile Integration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2BE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E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E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E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dirty="0">
                          <a:solidFill>
                            <a:srgbClr val="2D3436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Social links (Facebook, LinkedIn, Instagram, YouTube) via Edit Profile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2BE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E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E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E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dirty="0">
                          <a:solidFill>
                            <a:srgbClr val="2D3436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Downloads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2BE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E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E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E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dirty="0">
                          <a:solidFill>
                            <a:srgbClr val="2D3436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Full card as PDF; QR code as JPEG format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2BE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E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E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E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7472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dirty="0">
                          <a:solidFill>
                            <a:srgbClr val="2D3436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Release 2 (Deferred)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2BE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E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E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E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dirty="0">
                          <a:solidFill>
                            <a:srgbClr val="2D3436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Email Me, About Me, Send Card, RiVirtual Referrals CTAs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2BE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E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E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E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Shape 3"/>
          <p:cNvSpPr/>
          <p:nvPr/>
        </p:nvSpPr>
        <p:spPr>
          <a:xfrm>
            <a:off x="0" y="4709160"/>
            <a:ext cx="9144000" cy="434340"/>
          </a:xfrm>
          <a:prstGeom prst="rect">
            <a:avLst/>
          </a:prstGeom>
          <a:solidFill>
            <a:srgbClr val="2E7D32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7" name="Text 4"/>
          <p:cNvSpPr/>
          <p:nvPr/>
        </p:nvSpPr>
        <p:spPr>
          <a:xfrm>
            <a:off x="457200" y="4773168"/>
            <a:ext cx="5486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RiVirtual  |  Real Estate Intelligence</a:t>
            </a:r>
            <a:endParaRPr lang="en-US" sz="900" dirty="0"/>
          </a:p>
        </p:txBody>
      </p:sp>
      <p:sp>
        <p:nvSpPr>
          <p:cNvPr id="8" name="Text 5"/>
          <p:cNvSpPr/>
          <p:nvPr/>
        </p:nvSpPr>
        <p:spPr>
          <a:xfrm>
            <a:off x="8412480" y="4773168"/>
            <a:ext cx="457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09728" cy="5143500"/>
          </a:xfrm>
          <a:prstGeom prst="rect">
            <a:avLst/>
          </a:prstGeom>
          <a:solidFill>
            <a:srgbClr val="2E7D32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3" name="Text 1"/>
          <p:cNvSpPr/>
          <p:nvPr/>
        </p:nvSpPr>
        <p:spPr>
          <a:xfrm>
            <a:off x="502920" y="320040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1A2E1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Design Process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502920" y="914400"/>
            <a:ext cx="8229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i="1" dirty="0">
                <a:solidFill>
                  <a:srgbClr val="636E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Research-driven, mobile-first approach</a:t>
            </a:r>
            <a:endParaRPr lang="en-US" sz="1300" dirty="0"/>
          </a:p>
        </p:txBody>
      </p:sp>
      <p:sp>
        <p:nvSpPr>
          <p:cNvPr id="5" name="Shape 3"/>
          <p:cNvSpPr/>
          <p:nvPr/>
        </p:nvSpPr>
        <p:spPr>
          <a:xfrm>
            <a:off x="502920" y="1554480"/>
            <a:ext cx="1965960" cy="2560320"/>
          </a:xfrm>
          <a:prstGeom prst="rect">
            <a:avLst/>
          </a:prstGeom>
          <a:solidFill>
            <a:srgbClr val="E8F5E9"/>
          </a:solidFill>
          <a:ln w="12700">
            <a:solidFill>
              <a:srgbClr val="4CAF50"/>
            </a:solidFill>
            <a:prstDash val="solid"/>
          </a:ln>
          <a:effectLst>
            <a:outerShdw blurRad="508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IN"/>
          </a:p>
        </p:txBody>
      </p:sp>
      <p:sp>
        <p:nvSpPr>
          <p:cNvPr id="6" name="Text 4"/>
          <p:cNvSpPr/>
          <p:nvPr/>
        </p:nvSpPr>
        <p:spPr>
          <a:xfrm>
            <a:off x="502920" y="1737360"/>
            <a:ext cx="19659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2E7D32"/>
                </a:solidFill>
              </a:rPr>
              <a:t>01</a:t>
            </a:r>
            <a:endParaRPr lang="en-US" sz="3200" dirty="0"/>
          </a:p>
        </p:txBody>
      </p:sp>
      <p:sp>
        <p:nvSpPr>
          <p:cNvPr id="7" name="Text 5"/>
          <p:cNvSpPr/>
          <p:nvPr/>
        </p:nvSpPr>
        <p:spPr>
          <a:xfrm>
            <a:off x="640080" y="2331720"/>
            <a:ext cx="169164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1A2E1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Research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640080" y="2834640"/>
            <a:ext cx="169164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000" dirty="0">
                <a:solidFill>
                  <a:srgbClr val="636E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Analyzed user needs for quick sharing, mobile usage &amp; profile integration</a:t>
            </a:r>
            <a:endParaRPr lang="en-US" sz="1000" dirty="0"/>
          </a:p>
        </p:txBody>
      </p:sp>
      <p:sp>
        <p:nvSpPr>
          <p:cNvPr id="9" name="Text 7"/>
          <p:cNvSpPr/>
          <p:nvPr/>
        </p:nvSpPr>
        <p:spPr>
          <a:xfrm>
            <a:off x="2423160" y="2560320"/>
            <a:ext cx="2743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dirty="0">
                <a:solidFill>
                  <a:srgbClr val="2E7D32"/>
                </a:solidFill>
              </a:rPr>
              <a:t>→</a:t>
            </a:r>
            <a:endParaRPr lang="en-US" sz="1800" dirty="0"/>
          </a:p>
        </p:txBody>
      </p:sp>
      <p:sp>
        <p:nvSpPr>
          <p:cNvPr id="10" name="Shape 8"/>
          <p:cNvSpPr/>
          <p:nvPr/>
        </p:nvSpPr>
        <p:spPr>
          <a:xfrm>
            <a:off x="2651760" y="1554480"/>
            <a:ext cx="1965960" cy="2560320"/>
          </a:xfrm>
          <a:prstGeom prst="rect">
            <a:avLst/>
          </a:prstGeom>
          <a:solidFill>
            <a:srgbClr val="FFFFFF"/>
          </a:solidFill>
          <a:ln w="12700">
            <a:solidFill>
              <a:srgbClr val="4CAF50"/>
            </a:solidFill>
            <a:prstDash val="solid"/>
          </a:ln>
          <a:effectLst>
            <a:outerShdw blurRad="508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IN"/>
          </a:p>
        </p:txBody>
      </p:sp>
      <p:sp>
        <p:nvSpPr>
          <p:cNvPr id="11" name="Text 9"/>
          <p:cNvSpPr/>
          <p:nvPr/>
        </p:nvSpPr>
        <p:spPr>
          <a:xfrm>
            <a:off x="2651760" y="1737360"/>
            <a:ext cx="19659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2E7D32"/>
                </a:solidFill>
              </a:rPr>
              <a:t>02</a:t>
            </a:r>
            <a:endParaRPr lang="en-US" sz="3200" dirty="0"/>
          </a:p>
        </p:txBody>
      </p:sp>
      <p:sp>
        <p:nvSpPr>
          <p:cNvPr id="12" name="Text 10"/>
          <p:cNvSpPr/>
          <p:nvPr/>
        </p:nvSpPr>
        <p:spPr>
          <a:xfrm>
            <a:off x="2788920" y="2331720"/>
            <a:ext cx="169164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1A2E1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Wireframing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2788920" y="2834640"/>
            <a:ext cx="169164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000" dirty="0">
                <a:solidFill>
                  <a:srgbClr val="636E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Low &amp; high-fidelity prototypes with scannable layouts</a:t>
            </a:r>
            <a:endParaRPr lang="en-US" sz="1000" dirty="0"/>
          </a:p>
        </p:txBody>
      </p:sp>
      <p:sp>
        <p:nvSpPr>
          <p:cNvPr id="14" name="Text 12"/>
          <p:cNvSpPr/>
          <p:nvPr/>
        </p:nvSpPr>
        <p:spPr>
          <a:xfrm>
            <a:off x="4572000" y="2560320"/>
            <a:ext cx="2743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dirty="0">
                <a:solidFill>
                  <a:srgbClr val="2E7D32"/>
                </a:solidFill>
              </a:rPr>
              <a:t>→</a:t>
            </a:r>
            <a:endParaRPr lang="en-US" sz="1800" dirty="0"/>
          </a:p>
        </p:txBody>
      </p:sp>
      <p:sp>
        <p:nvSpPr>
          <p:cNvPr id="15" name="Shape 13"/>
          <p:cNvSpPr/>
          <p:nvPr/>
        </p:nvSpPr>
        <p:spPr>
          <a:xfrm>
            <a:off x="4800600" y="1554480"/>
            <a:ext cx="1965960" cy="2560320"/>
          </a:xfrm>
          <a:prstGeom prst="rect">
            <a:avLst/>
          </a:prstGeom>
          <a:solidFill>
            <a:srgbClr val="E8F5E9"/>
          </a:solidFill>
          <a:ln w="12700">
            <a:solidFill>
              <a:srgbClr val="4CAF50"/>
            </a:solidFill>
            <a:prstDash val="solid"/>
          </a:ln>
          <a:effectLst>
            <a:outerShdw blurRad="508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IN"/>
          </a:p>
        </p:txBody>
      </p:sp>
      <p:sp>
        <p:nvSpPr>
          <p:cNvPr id="16" name="Text 14"/>
          <p:cNvSpPr/>
          <p:nvPr/>
        </p:nvSpPr>
        <p:spPr>
          <a:xfrm>
            <a:off x="4800600" y="1737360"/>
            <a:ext cx="19659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2E7D32"/>
                </a:solidFill>
              </a:rPr>
              <a:t>03</a:t>
            </a:r>
            <a:endParaRPr lang="en-US" sz="3200" dirty="0"/>
          </a:p>
        </p:txBody>
      </p:sp>
      <p:sp>
        <p:nvSpPr>
          <p:cNvPr id="17" name="Text 15"/>
          <p:cNvSpPr/>
          <p:nvPr/>
        </p:nvSpPr>
        <p:spPr>
          <a:xfrm>
            <a:off x="4937760" y="2331720"/>
            <a:ext cx="169164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1A2E1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Design Decisions</a:t>
            </a:r>
            <a:endParaRPr lang="en-US" sz="1400" dirty="0"/>
          </a:p>
        </p:txBody>
      </p:sp>
      <p:sp>
        <p:nvSpPr>
          <p:cNvPr id="18" name="Text 16"/>
          <p:cNvSpPr/>
          <p:nvPr/>
        </p:nvSpPr>
        <p:spPr>
          <a:xfrm>
            <a:off x="4937760" y="2834640"/>
            <a:ext cx="169164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000" dirty="0">
                <a:solidFill>
                  <a:srgbClr val="636E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Prominent QR code, actionable CTAs &amp; responsive templates</a:t>
            </a:r>
            <a:endParaRPr lang="en-US" sz="1000" dirty="0"/>
          </a:p>
        </p:txBody>
      </p:sp>
      <p:sp>
        <p:nvSpPr>
          <p:cNvPr id="19" name="Text 17"/>
          <p:cNvSpPr/>
          <p:nvPr/>
        </p:nvSpPr>
        <p:spPr>
          <a:xfrm>
            <a:off x="6720840" y="2560320"/>
            <a:ext cx="2743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dirty="0">
                <a:solidFill>
                  <a:srgbClr val="2E7D32"/>
                </a:solidFill>
              </a:rPr>
              <a:t>→</a:t>
            </a:r>
            <a:endParaRPr lang="en-US" sz="1800" dirty="0"/>
          </a:p>
        </p:txBody>
      </p:sp>
      <p:sp>
        <p:nvSpPr>
          <p:cNvPr id="20" name="Shape 18"/>
          <p:cNvSpPr/>
          <p:nvPr/>
        </p:nvSpPr>
        <p:spPr>
          <a:xfrm>
            <a:off x="6949440" y="1554480"/>
            <a:ext cx="1965960" cy="2560320"/>
          </a:xfrm>
          <a:prstGeom prst="rect">
            <a:avLst/>
          </a:prstGeom>
          <a:solidFill>
            <a:srgbClr val="FFFFFF"/>
          </a:solidFill>
          <a:ln w="12700">
            <a:solidFill>
              <a:srgbClr val="4CAF50"/>
            </a:solidFill>
            <a:prstDash val="solid"/>
          </a:ln>
          <a:effectLst>
            <a:outerShdw blurRad="508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IN"/>
          </a:p>
        </p:txBody>
      </p:sp>
      <p:sp>
        <p:nvSpPr>
          <p:cNvPr id="21" name="Text 19"/>
          <p:cNvSpPr/>
          <p:nvPr/>
        </p:nvSpPr>
        <p:spPr>
          <a:xfrm>
            <a:off x="6949440" y="1737360"/>
            <a:ext cx="19659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2E7D32"/>
                </a:solidFill>
              </a:rPr>
              <a:t>04</a:t>
            </a:r>
            <a:endParaRPr lang="en-US" sz="3200" dirty="0"/>
          </a:p>
        </p:txBody>
      </p:sp>
      <p:sp>
        <p:nvSpPr>
          <p:cNvPr id="22" name="Text 20"/>
          <p:cNvSpPr/>
          <p:nvPr/>
        </p:nvSpPr>
        <p:spPr>
          <a:xfrm>
            <a:off x="7086600" y="2331720"/>
            <a:ext cx="169164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1A2E1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Validation</a:t>
            </a:r>
            <a:endParaRPr lang="en-US" sz="1400" dirty="0"/>
          </a:p>
        </p:txBody>
      </p:sp>
      <p:sp>
        <p:nvSpPr>
          <p:cNvPr id="23" name="Text 21"/>
          <p:cNvSpPr/>
          <p:nvPr/>
        </p:nvSpPr>
        <p:spPr>
          <a:xfrm>
            <a:off x="7086600" y="2834640"/>
            <a:ext cx="169164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000" dirty="0">
                <a:solidFill>
                  <a:srgbClr val="636E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Stakeholder review against Figma specs &amp; brand guidelines</a:t>
            </a:r>
            <a:endParaRPr lang="en-US" sz="1000" dirty="0"/>
          </a:p>
        </p:txBody>
      </p:sp>
      <p:sp>
        <p:nvSpPr>
          <p:cNvPr id="24" name="Shape 22"/>
          <p:cNvSpPr/>
          <p:nvPr/>
        </p:nvSpPr>
        <p:spPr>
          <a:xfrm>
            <a:off x="0" y="4709160"/>
            <a:ext cx="9144000" cy="434340"/>
          </a:xfrm>
          <a:prstGeom prst="rect">
            <a:avLst/>
          </a:prstGeom>
          <a:solidFill>
            <a:srgbClr val="2E7D32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25" name="Text 23"/>
          <p:cNvSpPr/>
          <p:nvPr/>
        </p:nvSpPr>
        <p:spPr>
          <a:xfrm>
            <a:off x="457200" y="4773168"/>
            <a:ext cx="5486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RiVirtual  |  Real Estate Intelligence</a:t>
            </a:r>
            <a:endParaRPr lang="en-US" sz="900" dirty="0"/>
          </a:p>
        </p:txBody>
      </p:sp>
      <p:sp>
        <p:nvSpPr>
          <p:cNvPr id="26" name="Text 24"/>
          <p:cNvSpPr/>
          <p:nvPr/>
        </p:nvSpPr>
        <p:spPr>
          <a:xfrm>
            <a:off x="8412480" y="4773168"/>
            <a:ext cx="457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8F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09728" cy="5143500"/>
          </a:xfrm>
          <a:prstGeom prst="rect">
            <a:avLst/>
          </a:prstGeom>
          <a:solidFill>
            <a:srgbClr val="2E7D32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3" name="Text 1"/>
          <p:cNvSpPr/>
          <p:nvPr/>
        </p:nvSpPr>
        <p:spPr>
          <a:xfrm>
            <a:off x="502920" y="320040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1A2E1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User Flow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502920" y="914400"/>
            <a:ext cx="8229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i="1" dirty="0">
                <a:solidFill>
                  <a:srgbClr val="636E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From dashboard to shareable digital card</a:t>
            </a:r>
            <a:endParaRPr lang="en-US" sz="1300" dirty="0"/>
          </a:p>
        </p:txBody>
      </p:sp>
      <p:sp>
        <p:nvSpPr>
          <p:cNvPr id="5" name="Shape 3"/>
          <p:cNvSpPr/>
          <p:nvPr/>
        </p:nvSpPr>
        <p:spPr>
          <a:xfrm>
            <a:off x="777240" y="1828800"/>
            <a:ext cx="1005840" cy="1005840"/>
          </a:xfrm>
          <a:prstGeom prst="ellipse">
            <a:avLst/>
          </a:prstGeom>
          <a:solidFill>
            <a:srgbClr val="2E7D32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6" name="Text 4"/>
          <p:cNvSpPr/>
          <p:nvPr/>
        </p:nvSpPr>
        <p:spPr>
          <a:xfrm>
            <a:off x="777240" y="2057400"/>
            <a:ext cx="10058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FFFFFF"/>
                </a:solidFill>
              </a:rPr>
              <a:t>1</a:t>
            </a:r>
            <a:endParaRPr lang="en-US" sz="2800" dirty="0"/>
          </a:p>
        </p:txBody>
      </p:sp>
      <p:sp>
        <p:nvSpPr>
          <p:cNvPr id="7" name="Text 5"/>
          <p:cNvSpPr/>
          <p:nvPr/>
        </p:nvSpPr>
        <p:spPr>
          <a:xfrm>
            <a:off x="457200" y="2971800"/>
            <a:ext cx="164592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2D343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Access Card Link</a:t>
            </a:r>
            <a:endParaRPr lang="en-US" sz="1000" dirty="0"/>
          </a:p>
          <a:p>
            <a:pPr marL="0" indent="0" algn="ctr">
              <a:buNone/>
            </a:pPr>
            <a:r>
              <a:rPr lang="en-US" sz="1000" dirty="0">
                <a:solidFill>
                  <a:srgbClr val="2D343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from Dashboard</a:t>
            </a:r>
            <a:endParaRPr lang="en-US" sz="1000" dirty="0"/>
          </a:p>
        </p:txBody>
      </p:sp>
      <p:sp>
        <p:nvSpPr>
          <p:cNvPr id="8" name="Shape 6"/>
          <p:cNvSpPr/>
          <p:nvPr/>
        </p:nvSpPr>
        <p:spPr>
          <a:xfrm>
            <a:off x="1783080" y="2331720"/>
            <a:ext cx="457200" cy="0"/>
          </a:xfrm>
          <a:prstGeom prst="line">
            <a:avLst/>
          </a:prstGeom>
          <a:noFill/>
          <a:ln w="25400">
            <a:solidFill>
              <a:srgbClr val="2E7D32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9" name="Shape 7"/>
          <p:cNvSpPr/>
          <p:nvPr/>
        </p:nvSpPr>
        <p:spPr>
          <a:xfrm>
            <a:off x="2468880" y="1828800"/>
            <a:ext cx="1005840" cy="1005840"/>
          </a:xfrm>
          <a:prstGeom prst="ellipse">
            <a:avLst/>
          </a:prstGeom>
          <a:solidFill>
            <a:srgbClr val="2E7D32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10" name="Text 8"/>
          <p:cNvSpPr/>
          <p:nvPr/>
        </p:nvSpPr>
        <p:spPr>
          <a:xfrm>
            <a:off x="2468880" y="2057400"/>
            <a:ext cx="10058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FFFFFF"/>
                </a:solidFill>
              </a:rPr>
              <a:t>2</a:t>
            </a:r>
            <a:endParaRPr lang="en-US" sz="2800" dirty="0"/>
          </a:p>
        </p:txBody>
      </p:sp>
      <p:sp>
        <p:nvSpPr>
          <p:cNvPr id="11" name="Text 9"/>
          <p:cNvSpPr/>
          <p:nvPr/>
        </p:nvSpPr>
        <p:spPr>
          <a:xfrm>
            <a:off x="2148840" y="2971800"/>
            <a:ext cx="164592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2D343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View Personalized</a:t>
            </a:r>
            <a:endParaRPr lang="en-US" sz="1000" dirty="0"/>
          </a:p>
          <a:p>
            <a:pPr marL="0" indent="0" algn="ctr">
              <a:buNone/>
            </a:pPr>
            <a:r>
              <a:rPr lang="en-US" sz="1000" dirty="0">
                <a:solidFill>
                  <a:srgbClr val="2D343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Card Page</a:t>
            </a:r>
            <a:endParaRPr lang="en-US" sz="1000" dirty="0"/>
          </a:p>
        </p:txBody>
      </p:sp>
      <p:sp>
        <p:nvSpPr>
          <p:cNvPr id="12" name="Shape 10"/>
          <p:cNvSpPr/>
          <p:nvPr/>
        </p:nvSpPr>
        <p:spPr>
          <a:xfrm>
            <a:off x="3474720" y="2331720"/>
            <a:ext cx="457200" cy="0"/>
          </a:xfrm>
          <a:prstGeom prst="line">
            <a:avLst/>
          </a:prstGeom>
          <a:noFill/>
          <a:ln w="25400">
            <a:solidFill>
              <a:srgbClr val="2E7D32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13" name="Shape 11"/>
          <p:cNvSpPr/>
          <p:nvPr/>
        </p:nvSpPr>
        <p:spPr>
          <a:xfrm>
            <a:off x="4160520" y="1828800"/>
            <a:ext cx="1005840" cy="1005840"/>
          </a:xfrm>
          <a:prstGeom prst="ellipse">
            <a:avLst/>
          </a:prstGeom>
          <a:solidFill>
            <a:srgbClr val="2E7D32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14" name="Text 12"/>
          <p:cNvSpPr/>
          <p:nvPr/>
        </p:nvSpPr>
        <p:spPr>
          <a:xfrm>
            <a:off x="4160520" y="2057400"/>
            <a:ext cx="10058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FFFFFF"/>
                </a:solidFill>
              </a:rPr>
              <a:t>3</a:t>
            </a:r>
            <a:endParaRPr lang="en-US" sz="2800" dirty="0"/>
          </a:p>
        </p:txBody>
      </p:sp>
      <p:sp>
        <p:nvSpPr>
          <p:cNvPr id="15" name="Text 13"/>
          <p:cNvSpPr/>
          <p:nvPr/>
        </p:nvSpPr>
        <p:spPr>
          <a:xfrm>
            <a:off x="3840480" y="2971800"/>
            <a:ext cx="164592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2D343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Interact with</a:t>
            </a:r>
            <a:endParaRPr lang="en-US" sz="1000" dirty="0"/>
          </a:p>
          <a:p>
            <a:pPr marL="0" indent="0" algn="ctr">
              <a:buNone/>
            </a:pPr>
            <a:r>
              <a:rPr lang="en-US" sz="1000" dirty="0">
                <a:solidFill>
                  <a:srgbClr val="2D343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CTAs &amp; QR Code</a:t>
            </a:r>
            <a:endParaRPr lang="en-US" sz="1000" dirty="0"/>
          </a:p>
        </p:txBody>
      </p:sp>
      <p:sp>
        <p:nvSpPr>
          <p:cNvPr id="16" name="Shape 14"/>
          <p:cNvSpPr/>
          <p:nvPr/>
        </p:nvSpPr>
        <p:spPr>
          <a:xfrm>
            <a:off x="5166360" y="2331720"/>
            <a:ext cx="457200" cy="0"/>
          </a:xfrm>
          <a:prstGeom prst="line">
            <a:avLst/>
          </a:prstGeom>
          <a:noFill/>
          <a:ln w="25400">
            <a:solidFill>
              <a:srgbClr val="2E7D32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17" name="Shape 15"/>
          <p:cNvSpPr/>
          <p:nvPr/>
        </p:nvSpPr>
        <p:spPr>
          <a:xfrm>
            <a:off x="5852160" y="1828800"/>
            <a:ext cx="1005840" cy="1005840"/>
          </a:xfrm>
          <a:prstGeom prst="ellipse">
            <a:avLst/>
          </a:prstGeom>
          <a:solidFill>
            <a:srgbClr val="2E7D32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18" name="Text 16"/>
          <p:cNvSpPr/>
          <p:nvPr/>
        </p:nvSpPr>
        <p:spPr>
          <a:xfrm>
            <a:off x="5852160" y="2057400"/>
            <a:ext cx="10058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FFFFFF"/>
                </a:solidFill>
              </a:rPr>
              <a:t>4</a:t>
            </a:r>
            <a:endParaRPr lang="en-US" sz="2800" dirty="0"/>
          </a:p>
        </p:txBody>
      </p:sp>
      <p:sp>
        <p:nvSpPr>
          <p:cNvPr id="19" name="Text 17"/>
          <p:cNvSpPr/>
          <p:nvPr/>
        </p:nvSpPr>
        <p:spPr>
          <a:xfrm>
            <a:off x="5532120" y="2971800"/>
            <a:ext cx="164592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2D343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Share / Download</a:t>
            </a:r>
            <a:endParaRPr lang="en-US" sz="1000" dirty="0"/>
          </a:p>
          <a:p>
            <a:pPr marL="0" indent="0" algn="ctr">
              <a:buNone/>
            </a:pPr>
            <a:r>
              <a:rPr lang="en-US" sz="1000" dirty="0">
                <a:solidFill>
                  <a:srgbClr val="2D343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Card</a:t>
            </a:r>
            <a:endParaRPr lang="en-US" sz="1000" dirty="0"/>
          </a:p>
        </p:txBody>
      </p:sp>
      <p:sp>
        <p:nvSpPr>
          <p:cNvPr id="20" name="Shape 18"/>
          <p:cNvSpPr/>
          <p:nvPr/>
        </p:nvSpPr>
        <p:spPr>
          <a:xfrm>
            <a:off x="6858000" y="2331720"/>
            <a:ext cx="457200" cy="0"/>
          </a:xfrm>
          <a:prstGeom prst="line">
            <a:avLst/>
          </a:prstGeom>
          <a:noFill/>
          <a:ln w="25400">
            <a:solidFill>
              <a:srgbClr val="2E7D32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21" name="Shape 19"/>
          <p:cNvSpPr/>
          <p:nvPr/>
        </p:nvSpPr>
        <p:spPr>
          <a:xfrm>
            <a:off x="7543800" y="1828800"/>
            <a:ext cx="1005840" cy="1005840"/>
          </a:xfrm>
          <a:prstGeom prst="ellipse">
            <a:avLst/>
          </a:prstGeom>
          <a:solidFill>
            <a:srgbClr val="2E7D32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22" name="Text 20"/>
          <p:cNvSpPr/>
          <p:nvPr/>
        </p:nvSpPr>
        <p:spPr>
          <a:xfrm>
            <a:off x="7543800" y="2057400"/>
            <a:ext cx="10058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FFFFFF"/>
                </a:solidFill>
              </a:rPr>
              <a:t>5</a:t>
            </a:r>
            <a:endParaRPr lang="en-US" sz="2800" dirty="0"/>
          </a:p>
        </p:txBody>
      </p:sp>
      <p:sp>
        <p:nvSpPr>
          <p:cNvPr id="23" name="Text 21"/>
          <p:cNvSpPr/>
          <p:nvPr/>
        </p:nvSpPr>
        <p:spPr>
          <a:xfrm>
            <a:off x="7223760" y="2971800"/>
            <a:ext cx="164592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2D343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Edit Profile &amp;</a:t>
            </a:r>
            <a:endParaRPr lang="en-US" sz="1000" dirty="0"/>
          </a:p>
          <a:p>
            <a:pPr marL="0" indent="0" algn="ctr">
              <a:buNone/>
            </a:pPr>
            <a:r>
              <a:rPr lang="en-US" sz="1000" dirty="0">
                <a:solidFill>
                  <a:srgbClr val="2D343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Social Links</a:t>
            </a:r>
            <a:endParaRPr lang="en-US" sz="1000" dirty="0"/>
          </a:p>
        </p:txBody>
      </p:sp>
      <p:sp>
        <p:nvSpPr>
          <p:cNvPr id="24" name="Shape 22"/>
          <p:cNvSpPr/>
          <p:nvPr/>
        </p:nvSpPr>
        <p:spPr>
          <a:xfrm>
            <a:off x="502920" y="3931920"/>
            <a:ext cx="8138160" cy="640080"/>
          </a:xfrm>
          <a:prstGeom prst="rect">
            <a:avLst/>
          </a:prstGeom>
          <a:solidFill>
            <a:srgbClr val="FFFFFF"/>
          </a:solidFill>
          <a:ln/>
          <a:effectLst>
            <a:outerShdw blurRad="508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IN"/>
          </a:p>
        </p:txBody>
      </p:sp>
      <p:sp>
        <p:nvSpPr>
          <p:cNvPr id="25" name="Text 23"/>
          <p:cNvSpPr/>
          <p:nvPr/>
        </p:nvSpPr>
        <p:spPr>
          <a:xfrm>
            <a:off x="685800" y="4069080"/>
            <a:ext cx="7772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i="1" dirty="0">
                <a:solidFill>
                  <a:srgbClr val="636E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Social media links configured in Edit Profile automatically appear on the business card for seamless brand presence.</a:t>
            </a:r>
            <a:endParaRPr lang="en-US" sz="1100" dirty="0"/>
          </a:p>
        </p:txBody>
      </p:sp>
      <p:sp>
        <p:nvSpPr>
          <p:cNvPr id="26" name="Shape 24"/>
          <p:cNvSpPr/>
          <p:nvPr/>
        </p:nvSpPr>
        <p:spPr>
          <a:xfrm>
            <a:off x="0" y="4709160"/>
            <a:ext cx="9144000" cy="434340"/>
          </a:xfrm>
          <a:prstGeom prst="rect">
            <a:avLst/>
          </a:prstGeom>
          <a:solidFill>
            <a:srgbClr val="2E7D32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27" name="Text 25"/>
          <p:cNvSpPr/>
          <p:nvPr/>
        </p:nvSpPr>
        <p:spPr>
          <a:xfrm>
            <a:off x="457200" y="4773168"/>
            <a:ext cx="5486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RiVirtual  |  Real Estate Intelligence</a:t>
            </a:r>
            <a:endParaRPr lang="en-US" sz="900" dirty="0"/>
          </a:p>
        </p:txBody>
      </p:sp>
      <p:sp>
        <p:nvSpPr>
          <p:cNvPr id="28" name="Text 26"/>
          <p:cNvSpPr/>
          <p:nvPr/>
        </p:nvSpPr>
        <p:spPr>
          <a:xfrm>
            <a:off x="8412480" y="4773168"/>
            <a:ext cx="457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09728" cy="5143500"/>
          </a:xfrm>
          <a:prstGeom prst="rect">
            <a:avLst/>
          </a:prstGeom>
          <a:solidFill>
            <a:srgbClr val="2E7D32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3" name="Text 1"/>
          <p:cNvSpPr/>
          <p:nvPr/>
        </p:nvSpPr>
        <p:spPr>
          <a:xfrm>
            <a:off x="502920" y="320040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1A2E1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Key Features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502920" y="914400"/>
            <a:ext cx="8229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i="1" dirty="0">
                <a:solidFill>
                  <a:srgbClr val="636E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Built for instant connectivity and lead generation</a:t>
            </a:r>
            <a:endParaRPr lang="en-US" sz="1300" dirty="0"/>
          </a:p>
        </p:txBody>
      </p:sp>
      <p:sp>
        <p:nvSpPr>
          <p:cNvPr id="5" name="Shape 3"/>
          <p:cNvSpPr/>
          <p:nvPr/>
        </p:nvSpPr>
        <p:spPr>
          <a:xfrm>
            <a:off x="548640" y="1417320"/>
            <a:ext cx="3931920" cy="868680"/>
          </a:xfrm>
          <a:prstGeom prst="rect">
            <a:avLst/>
          </a:prstGeom>
          <a:solidFill>
            <a:srgbClr val="E8F5E9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6" name="Shape 4"/>
          <p:cNvSpPr/>
          <p:nvPr/>
        </p:nvSpPr>
        <p:spPr>
          <a:xfrm>
            <a:off x="548640" y="1417320"/>
            <a:ext cx="73152" cy="868680"/>
          </a:xfrm>
          <a:prstGeom prst="rect">
            <a:avLst/>
          </a:prstGeom>
          <a:solidFill>
            <a:srgbClr val="00C853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7" name="Text 5"/>
          <p:cNvSpPr/>
          <p:nvPr/>
        </p:nvSpPr>
        <p:spPr>
          <a:xfrm>
            <a:off x="731520" y="1508760"/>
            <a:ext cx="35661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A2E1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QR Code Sharing</a:t>
            </a:r>
            <a:endParaRPr lang="en-US" sz="1300" dirty="0"/>
          </a:p>
        </p:txBody>
      </p:sp>
      <p:sp>
        <p:nvSpPr>
          <p:cNvPr id="8" name="Text 6"/>
          <p:cNvSpPr/>
          <p:nvPr/>
        </p:nvSpPr>
        <p:spPr>
          <a:xfrm>
            <a:off x="731520" y="1856232"/>
            <a:ext cx="35661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36E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Shareable link to full card page — scan to connect instantly</a:t>
            </a:r>
            <a:endParaRPr lang="en-US" sz="1000" dirty="0"/>
          </a:p>
        </p:txBody>
      </p:sp>
      <p:sp>
        <p:nvSpPr>
          <p:cNvPr id="9" name="Shape 7"/>
          <p:cNvSpPr/>
          <p:nvPr/>
        </p:nvSpPr>
        <p:spPr>
          <a:xfrm>
            <a:off x="4846320" y="1417320"/>
            <a:ext cx="3931920" cy="868680"/>
          </a:xfrm>
          <a:prstGeom prst="rect">
            <a:avLst/>
          </a:prstGeom>
          <a:solidFill>
            <a:srgbClr val="E8F5E9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10" name="Shape 8"/>
          <p:cNvSpPr/>
          <p:nvPr/>
        </p:nvSpPr>
        <p:spPr>
          <a:xfrm>
            <a:off x="4846320" y="1417320"/>
            <a:ext cx="73152" cy="868680"/>
          </a:xfrm>
          <a:prstGeom prst="rect">
            <a:avLst/>
          </a:prstGeom>
          <a:solidFill>
            <a:srgbClr val="00C853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11" name="Text 9"/>
          <p:cNvSpPr/>
          <p:nvPr/>
        </p:nvSpPr>
        <p:spPr>
          <a:xfrm>
            <a:off x="5029200" y="1508760"/>
            <a:ext cx="35661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A2E1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Clickable CTAs</a:t>
            </a:r>
            <a:endParaRPr lang="en-US" sz="1300" dirty="0"/>
          </a:p>
        </p:txBody>
      </p:sp>
      <p:sp>
        <p:nvSpPr>
          <p:cNvPr id="12" name="Text 10"/>
          <p:cNvSpPr/>
          <p:nvPr/>
        </p:nvSpPr>
        <p:spPr>
          <a:xfrm>
            <a:off x="5029200" y="1856232"/>
            <a:ext cx="35661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36E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Text Me (WhatsApp), Call Me, My Site, My Listings actions</a:t>
            </a:r>
            <a:endParaRPr lang="en-US" sz="1000" dirty="0"/>
          </a:p>
        </p:txBody>
      </p:sp>
      <p:sp>
        <p:nvSpPr>
          <p:cNvPr id="13" name="Shape 11"/>
          <p:cNvSpPr/>
          <p:nvPr/>
        </p:nvSpPr>
        <p:spPr>
          <a:xfrm>
            <a:off x="548640" y="2468880"/>
            <a:ext cx="3931920" cy="868680"/>
          </a:xfrm>
          <a:prstGeom prst="rect">
            <a:avLst/>
          </a:prstGeom>
          <a:solidFill>
            <a:srgbClr val="E8F5E9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14" name="Shape 12"/>
          <p:cNvSpPr/>
          <p:nvPr/>
        </p:nvSpPr>
        <p:spPr>
          <a:xfrm>
            <a:off x="548640" y="2468880"/>
            <a:ext cx="73152" cy="868680"/>
          </a:xfrm>
          <a:prstGeom prst="rect">
            <a:avLst/>
          </a:prstGeom>
          <a:solidFill>
            <a:srgbClr val="00C853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15" name="Text 13"/>
          <p:cNvSpPr/>
          <p:nvPr/>
        </p:nvSpPr>
        <p:spPr>
          <a:xfrm>
            <a:off x="731520" y="2560320"/>
            <a:ext cx="35661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A2E1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Social Integration</a:t>
            </a:r>
            <a:endParaRPr lang="en-US" sz="1300" dirty="0"/>
          </a:p>
        </p:txBody>
      </p:sp>
      <p:sp>
        <p:nvSpPr>
          <p:cNvPr id="16" name="Text 14"/>
          <p:cNvSpPr/>
          <p:nvPr/>
        </p:nvSpPr>
        <p:spPr>
          <a:xfrm>
            <a:off x="731520" y="2907792"/>
            <a:ext cx="35661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36E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Facebook, LinkedIn, Instagram &amp; YouTube from profile</a:t>
            </a:r>
            <a:endParaRPr lang="en-US" sz="1000" dirty="0"/>
          </a:p>
        </p:txBody>
      </p:sp>
      <p:sp>
        <p:nvSpPr>
          <p:cNvPr id="17" name="Shape 15"/>
          <p:cNvSpPr/>
          <p:nvPr/>
        </p:nvSpPr>
        <p:spPr>
          <a:xfrm>
            <a:off x="4846320" y="2468880"/>
            <a:ext cx="3931920" cy="868680"/>
          </a:xfrm>
          <a:prstGeom prst="rect">
            <a:avLst/>
          </a:prstGeom>
          <a:solidFill>
            <a:srgbClr val="E8F5E9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18" name="Shape 16"/>
          <p:cNvSpPr/>
          <p:nvPr/>
        </p:nvSpPr>
        <p:spPr>
          <a:xfrm>
            <a:off x="4846320" y="2468880"/>
            <a:ext cx="73152" cy="868680"/>
          </a:xfrm>
          <a:prstGeom prst="rect">
            <a:avLst/>
          </a:prstGeom>
          <a:solidFill>
            <a:srgbClr val="00C853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19" name="Text 17"/>
          <p:cNvSpPr/>
          <p:nvPr/>
        </p:nvSpPr>
        <p:spPr>
          <a:xfrm>
            <a:off x="5029200" y="2560320"/>
            <a:ext cx="35661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A2E1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Download Options</a:t>
            </a:r>
            <a:endParaRPr lang="en-US" sz="1300" dirty="0"/>
          </a:p>
        </p:txBody>
      </p:sp>
      <p:sp>
        <p:nvSpPr>
          <p:cNvPr id="20" name="Text 18"/>
          <p:cNvSpPr/>
          <p:nvPr/>
        </p:nvSpPr>
        <p:spPr>
          <a:xfrm>
            <a:off x="5029200" y="2907792"/>
            <a:ext cx="35661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36E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Export full card as PDF or QR code as JPEG</a:t>
            </a:r>
            <a:endParaRPr lang="en-US" sz="1000" dirty="0"/>
          </a:p>
        </p:txBody>
      </p:sp>
      <p:sp>
        <p:nvSpPr>
          <p:cNvPr id="21" name="Shape 19"/>
          <p:cNvSpPr/>
          <p:nvPr/>
        </p:nvSpPr>
        <p:spPr>
          <a:xfrm>
            <a:off x="548640" y="3520440"/>
            <a:ext cx="3931920" cy="868680"/>
          </a:xfrm>
          <a:prstGeom prst="rect">
            <a:avLst/>
          </a:prstGeom>
          <a:solidFill>
            <a:srgbClr val="E8F5E9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22" name="Shape 20"/>
          <p:cNvSpPr/>
          <p:nvPr/>
        </p:nvSpPr>
        <p:spPr>
          <a:xfrm>
            <a:off x="548640" y="3520440"/>
            <a:ext cx="73152" cy="868680"/>
          </a:xfrm>
          <a:prstGeom prst="rect">
            <a:avLst/>
          </a:prstGeom>
          <a:solidFill>
            <a:srgbClr val="00C853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23" name="Text 21"/>
          <p:cNvSpPr/>
          <p:nvPr/>
        </p:nvSpPr>
        <p:spPr>
          <a:xfrm>
            <a:off x="731520" y="3611880"/>
            <a:ext cx="35661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A2E1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Responsive Design</a:t>
            </a:r>
            <a:endParaRPr lang="en-US" sz="1300" dirty="0"/>
          </a:p>
        </p:txBody>
      </p:sp>
      <p:sp>
        <p:nvSpPr>
          <p:cNvPr id="24" name="Text 22"/>
          <p:cNvSpPr/>
          <p:nvPr/>
        </p:nvSpPr>
        <p:spPr>
          <a:xfrm>
            <a:off x="731520" y="3959352"/>
            <a:ext cx="35661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36E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Optimized templates for mobile and desktop views</a:t>
            </a:r>
            <a:endParaRPr lang="en-US" sz="1000" dirty="0"/>
          </a:p>
        </p:txBody>
      </p:sp>
      <p:sp>
        <p:nvSpPr>
          <p:cNvPr id="25" name="Shape 23"/>
          <p:cNvSpPr/>
          <p:nvPr/>
        </p:nvSpPr>
        <p:spPr>
          <a:xfrm>
            <a:off x="4846320" y="3520440"/>
            <a:ext cx="3931920" cy="868680"/>
          </a:xfrm>
          <a:prstGeom prst="rect">
            <a:avLst/>
          </a:prstGeom>
          <a:solidFill>
            <a:srgbClr val="E8F5E9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26" name="Shape 24"/>
          <p:cNvSpPr/>
          <p:nvPr/>
        </p:nvSpPr>
        <p:spPr>
          <a:xfrm>
            <a:off x="4846320" y="3520440"/>
            <a:ext cx="73152" cy="868680"/>
          </a:xfrm>
          <a:prstGeom prst="rect">
            <a:avLst/>
          </a:prstGeom>
          <a:solidFill>
            <a:srgbClr val="00C853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27" name="Text 25"/>
          <p:cNvSpPr/>
          <p:nvPr/>
        </p:nvSpPr>
        <p:spPr>
          <a:xfrm>
            <a:off x="5029200" y="3611880"/>
            <a:ext cx="35661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A2E1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Brand Consistency</a:t>
            </a:r>
            <a:endParaRPr lang="en-US" sz="1300" dirty="0"/>
          </a:p>
        </p:txBody>
      </p:sp>
      <p:sp>
        <p:nvSpPr>
          <p:cNvPr id="28" name="Text 26"/>
          <p:cNvSpPr/>
          <p:nvPr/>
        </p:nvSpPr>
        <p:spPr>
          <a:xfrm>
            <a:off x="5029200" y="3959352"/>
            <a:ext cx="35661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36E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RiVirtual-powered branding with customizable details</a:t>
            </a:r>
            <a:endParaRPr lang="en-US" sz="1000" dirty="0"/>
          </a:p>
        </p:txBody>
      </p:sp>
      <p:sp>
        <p:nvSpPr>
          <p:cNvPr id="29" name="Shape 27"/>
          <p:cNvSpPr/>
          <p:nvPr/>
        </p:nvSpPr>
        <p:spPr>
          <a:xfrm>
            <a:off x="0" y="4709160"/>
            <a:ext cx="9144000" cy="434340"/>
          </a:xfrm>
          <a:prstGeom prst="rect">
            <a:avLst/>
          </a:prstGeom>
          <a:solidFill>
            <a:srgbClr val="2E7D32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30" name="Text 28"/>
          <p:cNvSpPr/>
          <p:nvPr/>
        </p:nvSpPr>
        <p:spPr>
          <a:xfrm>
            <a:off x="457200" y="4773168"/>
            <a:ext cx="5486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RiVirtual  |  Real Estate Intelligence</a:t>
            </a:r>
            <a:endParaRPr lang="en-US" sz="900" dirty="0"/>
          </a:p>
        </p:txBody>
      </p:sp>
      <p:sp>
        <p:nvSpPr>
          <p:cNvPr id="31" name="Text 29"/>
          <p:cNvSpPr/>
          <p:nvPr/>
        </p:nvSpPr>
        <p:spPr>
          <a:xfrm>
            <a:off x="8412480" y="4773168"/>
            <a:ext cx="457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09728" cy="5143500"/>
          </a:xfrm>
          <a:prstGeom prst="rect">
            <a:avLst/>
          </a:prstGeom>
          <a:solidFill>
            <a:srgbClr val="2E7D32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3" name="Text 1"/>
          <p:cNvSpPr/>
          <p:nvPr/>
        </p:nvSpPr>
        <p:spPr>
          <a:xfrm>
            <a:off x="502920" y="320040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1A2E1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CTA Button Functionality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502920" y="914400"/>
            <a:ext cx="8229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i="1" dirty="0">
                <a:solidFill>
                  <a:srgbClr val="636E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Direct actions for contact and property engagement</a:t>
            </a:r>
            <a:endParaRPr lang="en-US" sz="1300" dirty="0"/>
          </a:p>
        </p:txBody>
      </p:sp>
      <p:graphicFrame>
        <p:nvGraphicFramePr>
          <p:cNvPr id="10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02920" y="1417320"/>
          <a:ext cx="5029200" cy="3017518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0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1074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95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CTA Button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2BE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E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E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E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D3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95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Action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2BE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E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E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E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D3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95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Status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2BE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E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E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E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950" dirty="0">
                          <a:solidFill>
                            <a:srgbClr val="2D3436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Text Me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2BE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E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E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E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950" dirty="0">
                          <a:solidFill>
                            <a:srgbClr val="2D3436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Opens WhatsApp with pre-filled message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2BE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E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E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E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950" b="1" dirty="0">
                          <a:solidFill>
                            <a:srgbClr val="2E7D32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Release 1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2BE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E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E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E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950" dirty="0">
                          <a:solidFill>
                            <a:srgbClr val="2D3436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Call Me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2BE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E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E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E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950" dirty="0">
                          <a:solidFill>
                            <a:srgbClr val="2D3436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Triggers phone dialer with user number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2BE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E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E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E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950" b="1" dirty="0">
                          <a:solidFill>
                            <a:srgbClr val="2E7D32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Release 1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2BE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E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E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E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950" dirty="0">
                          <a:solidFill>
                            <a:srgbClr val="2D3436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My Site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2BE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E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E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E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950" dirty="0">
                          <a:solidFill>
                            <a:srgbClr val="2D3436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Links to personal website or RiVirtual profile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2BE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E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E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E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950" b="1" dirty="0">
                          <a:solidFill>
                            <a:srgbClr val="2E7D32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Release 1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2BE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E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E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E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950" dirty="0">
                          <a:solidFill>
                            <a:srgbClr val="2D3436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My Listings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2BE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E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E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E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950" dirty="0">
                          <a:solidFill>
                            <a:srgbClr val="2D3436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Links to user's property listings (customizable URL)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2BE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E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E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E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950" b="1" dirty="0">
                          <a:solidFill>
                            <a:srgbClr val="2E7D32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Release 1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2BE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E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E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E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950" dirty="0">
                          <a:solidFill>
                            <a:srgbClr val="2D3436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Download Card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2BE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E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E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E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950" dirty="0">
                          <a:solidFill>
                            <a:srgbClr val="2D3436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Exports PDF (full card) or JPEG (QR only)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2BE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E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E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E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950" b="1" dirty="0">
                          <a:solidFill>
                            <a:srgbClr val="2E7D32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Release 1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2BE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E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E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E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950" dirty="0">
                          <a:solidFill>
                            <a:srgbClr val="2D3436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Email Me / About Me / Referrals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2BE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E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E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E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950" dirty="0">
                          <a:solidFill>
                            <a:srgbClr val="2D3436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Deferred to Release 2 per scope decision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2BE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E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E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E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950" b="1" dirty="0">
                          <a:solidFill>
                            <a:srgbClr val="636E72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Release 2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2BE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E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E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E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6" name="Image 0" descr="C:\Rivirtual Case studies\Bussiness card Case study\Bussiness Card  QR 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9820" y="960120"/>
            <a:ext cx="1592580" cy="3200400"/>
          </a:xfrm>
          <a:prstGeom prst="rect">
            <a:avLst/>
          </a:prstGeom>
          <a:effectLst>
            <a:outerShdw blurRad="50800" dist="25400" dir="8100000" algn="bl" rotWithShape="0">
              <a:srgbClr val="000000">
                <a:alpha val="12000"/>
              </a:srgbClr>
            </a:outerShdw>
          </a:effectLst>
        </p:spPr>
      </p:pic>
      <p:sp>
        <p:nvSpPr>
          <p:cNvPr id="7" name="Shape 3"/>
          <p:cNvSpPr/>
          <p:nvPr/>
        </p:nvSpPr>
        <p:spPr>
          <a:xfrm>
            <a:off x="0" y="4709160"/>
            <a:ext cx="9144000" cy="434340"/>
          </a:xfrm>
          <a:prstGeom prst="rect">
            <a:avLst/>
          </a:prstGeom>
          <a:solidFill>
            <a:srgbClr val="2E7D32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8" name="Text 4"/>
          <p:cNvSpPr/>
          <p:nvPr/>
        </p:nvSpPr>
        <p:spPr>
          <a:xfrm>
            <a:off x="457200" y="4773168"/>
            <a:ext cx="5486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RiVirtual  |  Real Estate Intelligence</a:t>
            </a:r>
            <a:endParaRPr lang="en-US" sz="900" dirty="0"/>
          </a:p>
        </p:txBody>
      </p:sp>
      <p:sp>
        <p:nvSpPr>
          <p:cNvPr id="9" name="Text 5"/>
          <p:cNvSpPr/>
          <p:nvPr/>
        </p:nvSpPr>
        <p:spPr>
          <a:xfrm>
            <a:off x="8412480" y="4773168"/>
            <a:ext cx="457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942</Words>
  <Application>Microsoft Office PowerPoint</Application>
  <PresentationFormat>On-screen Show (16:9)</PresentationFormat>
  <Paragraphs>219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Georgia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RiVirtual Digital Business Card Update – Case Study</dc:title>
  <dc:subject>UI/UX Case Study</dc:subject>
  <dc:creator>Vinay Kottapeta</dc:creator>
  <cp:lastModifiedBy>Vinay Kottapeta</cp:lastModifiedBy>
  <cp:revision>3</cp:revision>
  <dcterms:created xsi:type="dcterms:W3CDTF">2026-07-03T12:39:37Z</dcterms:created>
  <dcterms:modified xsi:type="dcterms:W3CDTF">2026-07-08T09:15:14Z</dcterms:modified>
</cp:coreProperties>
</file>